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3"/>
  </p:notesMasterIdLst>
  <p:sldIdLst>
    <p:sldId id="308" r:id="rId2"/>
    <p:sldId id="256" r:id="rId3"/>
    <p:sldId id="311" r:id="rId4"/>
    <p:sldId id="309" r:id="rId5"/>
    <p:sldId id="284" r:id="rId6"/>
    <p:sldId id="285" r:id="rId7"/>
    <p:sldId id="286" r:id="rId8"/>
    <p:sldId id="289" r:id="rId9"/>
    <p:sldId id="305" r:id="rId10"/>
    <p:sldId id="307" r:id="rId11"/>
    <p:sldId id="29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15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4F399-3247-4BE4-B053-9EF91EA25E0A}" type="datetimeFigureOut">
              <a:rPr lang="ru-RU" smtClean="0"/>
              <a:pPr/>
              <a:t>23.04.2019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181CB-BDE3-4D04-8DBE-54F0D0B70B1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7889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889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A53351-89AC-4539-ABC0-E39EB9382E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A4B0E-3985-4FFF-AF63-B6B9B45890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93E51-51EF-41C8-9276-CF38F9AA60C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03B5B-E8B0-48AF-933C-611BEC99FDE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FDB1D-1803-4A3F-B9E4-C14CA3C159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56790-F88A-42A5-BE9D-656B948CE4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77E47-6BDC-4B8D-82B5-F82788139A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7716F-339B-459C-8E32-36D4DA586A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FC27F-6C4B-4C77-8EBA-AE5AB22E5D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05E3-03BF-47B9-A11F-2B57573D57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E7E00-1D06-40AF-B66B-55B6449F3D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47203-D141-4DF1-A002-C3E40C9658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510A-06CB-44B0-9A92-37FB6DC8EF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78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2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5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sp>
          <p:nvSpPr>
            <p:cNvPr id="7786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78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  <p:sp>
            <p:nvSpPr>
              <p:cNvPr id="778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dirty="0"/>
              </a:p>
            </p:txBody>
          </p:sp>
        </p:grpSp>
      </p:grpSp>
      <p:sp>
        <p:nvSpPr>
          <p:cNvPr id="778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78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78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78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78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BC751F8-7C85-4B2A-A2FA-286BD72799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9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714348" y="285728"/>
            <a:ext cx="8229600" cy="5853112"/>
          </a:xfrm>
        </p:spPr>
        <p:txBody>
          <a:bodyPr numCol="1"/>
          <a:lstStyle/>
          <a:p>
            <a:pPr algn="ctr">
              <a:buNone/>
            </a:pPr>
            <a:r>
              <a:rPr lang="ru-RU" sz="6000" i="1" dirty="0" smtClean="0"/>
              <a:t>Мои </a:t>
            </a:r>
            <a:r>
              <a:rPr lang="ru-RU" sz="6000" i="1" dirty="0" smtClean="0"/>
              <a:t>педагогические </a:t>
            </a:r>
            <a:r>
              <a:rPr lang="ru-RU" sz="6000" i="1" dirty="0" smtClean="0"/>
              <a:t>открытия</a:t>
            </a:r>
            <a:endParaRPr lang="ru-RU" sz="6000" i="1" dirty="0" smtClean="0"/>
          </a:p>
          <a:p>
            <a:pPr algn="r">
              <a:buNone/>
            </a:pPr>
            <a:r>
              <a:rPr lang="ru-RU" sz="2800" i="1" dirty="0" smtClean="0"/>
              <a:t>    «</a:t>
            </a:r>
            <a:r>
              <a:rPr lang="ru-RU" sz="2800" i="1" dirty="0" smtClean="0"/>
              <a:t>Учителя</a:t>
            </a:r>
            <a:r>
              <a:rPr lang="ru-RU" sz="2800" i="1" dirty="0" smtClean="0"/>
              <a:t>,</a:t>
            </a:r>
          </a:p>
          <a:p>
            <a:pPr algn="r">
              <a:buNone/>
            </a:pPr>
            <a:r>
              <a:rPr lang="ru-RU" sz="2800" i="1" dirty="0" smtClean="0"/>
              <a:t> </a:t>
            </a:r>
            <a:r>
              <a:rPr lang="ru-RU" sz="2800" i="1" dirty="0" smtClean="0"/>
              <a:t>как светочи науки</a:t>
            </a:r>
            <a:r>
              <a:rPr lang="ru-RU" sz="2800" i="1" dirty="0" smtClean="0"/>
              <a:t>,</a:t>
            </a:r>
          </a:p>
          <a:p>
            <a:pPr algn="r">
              <a:buNone/>
            </a:pPr>
            <a:r>
              <a:rPr lang="ru-RU" sz="2800" i="1" dirty="0" smtClean="0"/>
              <a:t> </a:t>
            </a:r>
            <a:r>
              <a:rPr lang="ru-RU" sz="2800" i="1" dirty="0" smtClean="0"/>
              <a:t>должны    стоять на </a:t>
            </a:r>
            <a:r>
              <a:rPr lang="ru-RU" sz="2800" i="1" dirty="0" smtClean="0"/>
              <a:t>высоте</a:t>
            </a:r>
          </a:p>
          <a:p>
            <a:pPr algn="r">
              <a:buNone/>
            </a:pPr>
            <a:r>
              <a:rPr lang="ru-RU" sz="2800" i="1" dirty="0" smtClean="0"/>
              <a:t> </a:t>
            </a:r>
            <a:r>
              <a:rPr lang="ru-RU" sz="2800" i="1" dirty="0" smtClean="0"/>
              <a:t>современных </a:t>
            </a:r>
            <a:r>
              <a:rPr lang="ru-RU" sz="2800" i="1" dirty="0" smtClean="0"/>
              <a:t>знаний»</a:t>
            </a:r>
            <a:endParaRPr lang="en-US" sz="2800" i="1" dirty="0" smtClean="0"/>
          </a:p>
          <a:p>
            <a:pPr algn="r">
              <a:buNone/>
            </a:pPr>
            <a:r>
              <a:rPr lang="ru-RU" i="1" dirty="0" smtClean="0"/>
              <a:t>Д.И.Менделеев </a:t>
            </a:r>
            <a:r>
              <a:rPr lang="ru-RU" sz="6000" i="1" dirty="0" smtClean="0"/>
              <a:t>          </a:t>
            </a:r>
            <a:endParaRPr lang="ru-RU" sz="6000" i="1" dirty="0" smtClean="0"/>
          </a:p>
          <a:p>
            <a:pPr algn="r" eaLnBrk="1" hangingPunct="1">
              <a:buNone/>
              <a:defRPr/>
            </a:pPr>
            <a:endParaRPr lang="en-US" sz="2000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None/>
              <a:defRPr/>
            </a:pP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ГАПОУ  </a:t>
            </a: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РБ «Политехнический техникум»</a:t>
            </a:r>
          </a:p>
          <a:p>
            <a:pPr algn="r" eaLnBrk="1" hangingPunct="1">
              <a:buNone/>
              <a:defRPr/>
            </a:pPr>
            <a:r>
              <a:rPr lang="ru-RU" sz="2000" i="1" dirty="0" smtClean="0">
                <a:effectLst/>
                <a:latin typeface="Times New Roman" pitchFamily="18" charset="0"/>
                <a:cs typeface="Times New Roman" pitchFamily="18" charset="0"/>
              </a:rPr>
              <a:t>Преподаватель  О.В. </a:t>
            </a:r>
            <a:r>
              <a:rPr lang="ru-RU" sz="2000" i="1" dirty="0" err="1" smtClean="0">
                <a:effectLst/>
                <a:latin typeface="Times New Roman" pitchFamily="18" charset="0"/>
                <a:cs typeface="Times New Roman" pitchFamily="18" charset="0"/>
              </a:rPr>
              <a:t>Бахарева</a:t>
            </a:r>
            <a:endParaRPr lang="ru-RU" sz="2000" i="1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08912" cy="5544616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ru-RU" b="1" i="1" u="sng" dirty="0" smtClean="0"/>
          </a:p>
          <a:p>
            <a:endParaRPr lang="ru-RU" b="1" i="1" u="sng" dirty="0" smtClean="0"/>
          </a:p>
          <a:p>
            <a:pPr>
              <a:buNone/>
            </a:pPr>
            <a:endParaRPr lang="ru-RU" b="1" i="1" u="sng" dirty="0" smtClean="0"/>
          </a:p>
          <a:p>
            <a:pPr>
              <a:buNone/>
            </a:pPr>
            <a:r>
              <a:rPr lang="ru-RU" b="1" i="1" dirty="0" smtClean="0"/>
              <a:t>"Настоящий урок начинается не со звонка, а задолго до него".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   С.И.Гессен</a:t>
            </a:r>
          </a:p>
          <a:p>
            <a:pPr>
              <a:buNone/>
            </a:pPr>
            <a:r>
              <a:rPr lang="ru-RU" dirty="0" smtClean="0"/>
              <a:t>                        русский философ, педагог</a:t>
            </a:r>
          </a:p>
          <a:p>
            <a:endParaRPr lang="ru-RU" dirty="0" smtClean="0"/>
          </a:p>
          <a:p>
            <a:pPr algn="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algn="ctr">
              <a:buNone/>
            </a:pPr>
            <a:endParaRPr lang="ru-RU" sz="6600" b="1" i="1" dirty="0" smtClean="0"/>
          </a:p>
          <a:p>
            <a:pPr algn="ctr">
              <a:buNone/>
            </a:pPr>
            <a:r>
              <a:rPr lang="ru-RU" sz="6600" b="1" i="1" dirty="0" smtClean="0"/>
              <a:t>Благодарю всех! Творческих успехов вам!</a:t>
            </a:r>
            <a:endParaRPr lang="ru-RU" sz="6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28794" y="3143248"/>
            <a:ext cx="7000924" cy="3376615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800" dirty="0" smtClean="0"/>
              <a:t>  </a:t>
            </a:r>
          </a:p>
          <a:p>
            <a:pPr eaLnBrk="1" hangingPunct="1">
              <a:buNone/>
              <a:defRPr/>
            </a:pPr>
            <a:endParaRPr lang="ru-RU" sz="3600" i="1" dirty="0" smtClean="0">
              <a:latin typeface="Monotype Corsiva" pitchFamily="66" charset="0"/>
            </a:endParaRPr>
          </a:p>
          <a:p>
            <a:pPr eaLnBrk="1" hangingPunct="1">
              <a:buNone/>
              <a:defRPr/>
            </a:pPr>
            <a:endParaRPr lang="ru-RU" sz="3600" i="1" dirty="0" smtClean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0"/>
            <a:ext cx="79296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u="sng" dirty="0" smtClean="0"/>
              <a:t>Тема</a:t>
            </a:r>
            <a:r>
              <a:rPr lang="en-US" sz="3600" b="1" i="1" u="sng" dirty="0" smtClean="0">
                <a:latin typeface="Britannic Bold" pitchFamily="34" charset="0"/>
              </a:rPr>
              <a:t>:</a:t>
            </a:r>
            <a:r>
              <a:rPr lang="en-US" sz="3600" b="1" i="1" dirty="0" smtClean="0">
                <a:latin typeface="Britannic Bold" pitchFamily="34" charset="0"/>
              </a:rPr>
              <a:t> </a:t>
            </a:r>
            <a:r>
              <a:rPr lang="ru-RU" sz="3600" b="1" i="1" dirty="0" smtClean="0">
                <a:latin typeface="Britannic Bold" pitchFamily="34" charset="0"/>
              </a:rPr>
              <a:t>«</a:t>
            </a:r>
            <a:r>
              <a:rPr lang="ru-RU" sz="3600" b="1" i="1" dirty="0" smtClean="0"/>
              <a:t>Активизация </a:t>
            </a:r>
            <a:r>
              <a:rPr lang="ru-RU" sz="3600" b="1" i="1" dirty="0" smtClean="0"/>
              <a:t>познавательной деятельности обучающихся средствами современных педагогических </a:t>
            </a:r>
            <a:r>
              <a:rPr lang="ru-RU" sz="3600" b="1" i="1" dirty="0" smtClean="0"/>
              <a:t>технологий»</a:t>
            </a:r>
            <a:endParaRPr lang="ru-RU" sz="36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28794" y="3000372"/>
            <a:ext cx="721520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ru-RU" sz="2400" i="1" dirty="0" smtClean="0"/>
              <a:t>«…Правильно обучать – </a:t>
            </a:r>
            <a:endParaRPr lang="ru-RU" sz="2400" i="1" dirty="0" smtClean="0"/>
          </a:p>
          <a:p>
            <a:pPr algn="r">
              <a:buNone/>
            </a:pPr>
            <a:r>
              <a:rPr lang="ru-RU" sz="2400" i="1" dirty="0" smtClean="0"/>
              <a:t>это </a:t>
            </a:r>
            <a:r>
              <a:rPr lang="ru-RU" sz="2400" i="1" dirty="0" smtClean="0"/>
              <a:t>не значит вбивать </a:t>
            </a:r>
            <a:r>
              <a:rPr lang="ru-RU" sz="2400" i="1" dirty="0" smtClean="0"/>
              <a:t>в головы</a:t>
            </a:r>
          </a:p>
          <a:p>
            <a:pPr algn="r"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какую-то </a:t>
            </a:r>
            <a:r>
              <a:rPr lang="ru-RU" sz="2400" i="1" dirty="0" smtClean="0"/>
              <a:t>полезную информацию, а значить</a:t>
            </a:r>
          </a:p>
          <a:p>
            <a:pPr algn="r"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раскрывать способности   </a:t>
            </a:r>
            <a:r>
              <a:rPr lang="ru-RU" sz="2400" i="1" dirty="0" smtClean="0"/>
              <a:t>понимать </a:t>
            </a:r>
            <a:r>
              <a:rPr lang="ru-RU" sz="2400" i="1" dirty="0" smtClean="0"/>
              <a:t>вещи</a:t>
            </a:r>
            <a:r>
              <a:rPr lang="ru-RU" sz="2400" i="1" dirty="0" smtClean="0"/>
              <a:t>,</a:t>
            </a:r>
          </a:p>
          <a:p>
            <a:pPr algn="r"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чтобы именно из этой способности, </a:t>
            </a:r>
            <a:endParaRPr lang="ru-RU" sz="2400" i="1" dirty="0" smtClean="0"/>
          </a:p>
          <a:p>
            <a:pPr algn="r">
              <a:buNone/>
            </a:pPr>
            <a:r>
              <a:rPr lang="ru-RU" sz="2400" i="1" dirty="0" smtClean="0"/>
              <a:t>точно </a:t>
            </a:r>
            <a:r>
              <a:rPr lang="ru-RU" sz="2400" i="1" dirty="0" smtClean="0"/>
              <a:t>из живого источника, потекли ручейки</a:t>
            </a:r>
            <a:r>
              <a:rPr lang="ru-RU" sz="2400" i="1" dirty="0" smtClean="0"/>
              <a:t>,</a:t>
            </a:r>
          </a:p>
          <a:p>
            <a:pPr algn="r">
              <a:buNone/>
            </a:pPr>
            <a:r>
              <a:rPr lang="ru-RU" sz="2400" i="1" dirty="0" smtClean="0"/>
              <a:t> </a:t>
            </a:r>
            <a:r>
              <a:rPr lang="ru-RU" sz="2400" i="1" dirty="0" smtClean="0"/>
              <a:t>ручейки  живой мысли.»</a:t>
            </a:r>
          </a:p>
          <a:p>
            <a:pPr algn="r"/>
            <a:r>
              <a:rPr lang="ru-RU" i="1" dirty="0" smtClean="0"/>
              <a:t>                                                                                              </a:t>
            </a:r>
            <a:r>
              <a:rPr lang="ru-RU" i="1" dirty="0" smtClean="0"/>
              <a:t> </a:t>
            </a:r>
            <a:endParaRPr lang="ru-RU" i="1" dirty="0"/>
          </a:p>
        </p:txBody>
      </p:sp>
      <p:pic>
        <p:nvPicPr>
          <p:cNvPr id="1028" name="Picture 4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286124"/>
            <a:ext cx="2000264" cy="193850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/>
              <a:t>Цель исследования:</a:t>
            </a:r>
            <a:r>
              <a:rPr lang="ru-RU" sz="2800" b="1" i="1" dirty="0" smtClean="0"/>
              <a:t> </a:t>
            </a:r>
          </a:p>
          <a:p>
            <a:pPr algn="ctr"/>
            <a:r>
              <a:rPr lang="ru-RU" sz="2800" b="1" i="1" dirty="0" smtClean="0"/>
              <a:t>Определить, теоретически </a:t>
            </a:r>
            <a:r>
              <a:rPr lang="ru-RU" sz="2800" b="1" i="1" dirty="0" smtClean="0"/>
              <a:t>обосновать и проверить </a:t>
            </a:r>
          </a:p>
          <a:p>
            <a:pPr algn="ctr"/>
            <a:r>
              <a:rPr lang="ru-RU" sz="2800" b="1" i="1" dirty="0" smtClean="0"/>
              <a:t>способствующие активизации учебно-познавательной деятельности студентов</a:t>
            </a:r>
          </a:p>
          <a:p>
            <a:pPr algn="ctr"/>
            <a:r>
              <a:rPr lang="ru-RU" sz="2800" b="1" i="1" dirty="0" smtClean="0"/>
              <a:t>педагогические условия.</a:t>
            </a:r>
            <a:endParaRPr lang="ru-RU" sz="2800" b="1" i="1" dirty="0"/>
          </a:p>
        </p:txBody>
      </p:sp>
      <p:pic>
        <p:nvPicPr>
          <p:cNvPr id="27650" name="Picture 2" descr="ÐÐ°ÑÑÐ¸Ð½ÐºÐ¸ Ð¿Ð¾ Ð·Ð°Ð¿ÑÐ¾ÑÑ ÑÑÑÐºÐ° Ð¸ Ð±ÑÐ¼Ð°Ð³Ð° Ð½Ð° ÑÑÐ¾Ð»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714620"/>
            <a:ext cx="5357850" cy="302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0" y="0"/>
            <a:ext cx="9144000" cy="1714512"/>
          </a:xfrm>
        </p:spPr>
        <p:txBody>
          <a:bodyPr/>
          <a:lstStyle/>
          <a:p>
            <a:pPr>
              <a:buNone/>
            </a:pPr>
            <a:r>
              <a:rPr lang="ru-RU" b="1" i="1" u="sng" dirty="0" smtClean="0">
                <a:effectLst/>
              </a:rPr>
              <a:t>Объект исследования</a:t>
            </a:r>
            <a:r>
              <a:rPr lang="en-US" b="1" i="1" u="sng" dirty="0" smtClean="0">
                <a:effectLst/>
              </a:rPr>
              <a:t>:</a:t>
            </a:r>
            <a:r>
              <a:rPr lang="ru-RU" b="1" i="1" dirty="0" smtClean="0"/>
              <a:t> учебно-познавательная деятельность </a:t>
            </a:r>
            <a:r>
              <a:rPr lang="ru-RU" b="1" i="1" dirty="0" smtClean="0"/>
              <a:t>студентов.</a:t>
            </a:r>
            <a:endParaRPr lang="ru-RU" b="1" i="1" u="sng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2199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2199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" charset="-52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5143512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0"/>
            <a:ext cx="9429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i="1" dirty="0"/>
          </a:p>
        </p:txBody>
      </p:sp>
      <p:pic>
        <p:nvPicPr>
          <p:cNvPr id="13" name="Содержимое 3" descr="book_PNG510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929066"/>
            <a:ext cx="3941228" cy="262532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714488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i="1" u="sng" dirty="0" smtClean="0"/>
              <a:t>Предмет исследования</a:t>
            </a:r>
            <a:r>
              <a:rPr lang="ru-RU" sz="3200" b="1" dirty="0" smtClean="0"/>
              <a:t>: </a:t>
            </a:r>
            <a:r>
              <a:rPr lang="ru-RU" sz="3200" dirty="0" smtClean="0"/>
              <a:t>педагогические условия активизации </a:t>
            </a:r>
          </a:p>
          <a:p>
            <a:pPr algn="ctr">
              <a:buNone/>
            </a:pPr>
            <a:r>
              <a:rPr lang="ru-RU" sz="3200" dirty="0" smtClean="0"/>
              <a:t>учебно-познавательной </a:t>
            </a:r>
          </a:p>
          <a:p>
            <a:pPr algn="ctr">
              <a:buNone/>
            </a:pPr>
            <a:r>
              <a:rPr lang="ru-RU" sz="3200" dirty="0" smtClean="0"/>
              <a:t>деятельности студентов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077" name="AutoShape 5" descr="ÐÐ°ÑÑÐ¸Ð½ÐºÐ¸ Ð¿Ð¾ Ð·Ð°Ð¿ÑÐ¾ÑÑ ÐÐ±ÐªÐµÐºÑ Ð¸ÑÑÐ»ÐµÐ´Ð¾Ð²Ð°Ð½Ð¸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9" name="AutoShape 7" descr="ÐÐ°ÑÑÐ¸Ð½ÐºÐ¸ Ð¿Ð¾ Ð·Ð°Ð¿ÑÐ¾ÑÑ ÐÐ±ÐªÐµÐºÑ Ð¸ÑÑÐ»ÐµÐ´Ð¾Ð²Ð°Ð½Ð¸Ñ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1" name="Picture 9" descr="ÐÐ°ÑÑÐ¸Ð½ÐºÐ¸ Ð¿Ð¾ Ð·Ð°Ð¿ÑÐ¾ÑÑ ÐÐ±ÐªÐµÐºÑ Ð¸ÑÑÐ»ÐµÐ´Ð¾Ð²Ð°Ð½Ð¸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092" y="3810004"/>
            <a:ext cx="4714908" cy="30479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ÐÐ°ÑÑÐ¸Ð½ÐºÐ¸ Ð¿Ð¾ Ð·Ð°Ð¿ÑÐ¾ÑÑ ÐºÐ°ÑÑÐ¸Ð½ÐºÐ¸ Ð² Ð¿ÑÐµÐ·ÐµÐ½ÑÐ°ÑÐ¸Ð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4000504"/>
            <a:ext cx="5072066" cy="2857496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0"/>
            <a:ext cx="8229600" cy="5357826"/>
          </a:xfrm>
        </p:spPr>
        <p:txBody>
          <a:bodyPr/>
          <a:lstStyle/>
          <a:p>
            <a:pPr>
              <a:buNone/>
            </a:pPr>
            <a:r>
              <a:rPr lang="ru-RU" b="1" i="1" u="sng" dirty="0" smtClean="0"/>
              <a:t>Гипотеза </a:t>
            </a:r>
            <a:r>
              <a:rPr lang="ru-RU" sz="2800" b="1" i="1" u="sng" dirty="0" smtClean="0">
                <a:effectLst/>
              </a:rPr>
              <a:t>исследования</a:t>
            </a:r>
            <a:r>
              <a:rPr lang="en-US" sz="2800" b="1" i="1" u="sng" dirty="0" smtClean="0">
                <a:effectLst/>
              </a:rPr>
              <a:t>:</a:t>
            </a:r>
            <a:r>
              <a:rPr lang="ru-RU" sz="2800" b="1" i="1" u="sng" dirty="0" smtClean="0">
                <a:effectLst/>
              </a:rPr>
              <a:t> </a:t>
            </a:r>
            <a:r>
              <a:rPr lang="ru-RU" sz="2800" b="1" i="1" dirty="0" smtClean="0">
                <a:effectLst/>
              </a:rPr>
              <a:t>активизация </a:t>
            </a:r>
            <a:r>
              <a:rPr lang="ru-RU" sz="2800" b="1" i="1" dirty="0" smtClean="0">
                <a:effectLst/>
              </a:rPr>
              <a:t>учебно-познавательной деятельности студентов </a:t>
            </a:r>
            <a:r>
              <a:rPr lang="ru-RU" sz="2800" b="1" i="1" dirty="0" smtClean="0">
                <a:effectLst/>
              </a:rPr>
              <a:t>будет </a:t>
            </a:r>
            <a:r>
              <a:rPr lang="ru-RU" sz="2800" b="1" i="1" dirty="0" smtClean="0">
                <a:effectLst/>
              </a:rPr>
              <a:t>результативной, если: выявлены и используются существующие в современной педагогической теории и практике подходы к проблеме активизации учебно-познавательной деятельности </a:t>
            </a:r>
            <a:r>
              <a:rPr lang="ru-RU" sz="2800" b="1" i="1" dirty="0" smtClean="0">
                <a:effectLst/>
              </a:rPr>
              <a:t>обучающихся.</a:t>
            </a:r>
            <a:endParaRPr lang="ru-RU" sz="2800" b="1" i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b="1" i="1" u="sng" dirty="0" smtClean="0"/>
              <a:t>Задачи</a:t>
            </a:r>
            <a:r>
              <a:rPr lang="en-US" b="1" i="1" u="sng" dirty="0" smtClean="0"/>
              <a:t>:</a:t>
            </a:r>
            <a:endParaRPr lang="ru-RU" b="1" i="1" u="sng" dirty="0"/>
          </a:p>
        </p:txBody>
      </p:sp>
      <p:pic>
        <p:nvPicPr>
          <p:cNvPr id="2355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08" y="2714620"/>
            <a:ext cx="2428892" cy="2500307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857232"/>
            <a:ext cx="8229600" cy="4530725"/>
          </a:xfrm>
        </p:spPr>
        <p:txBody>
          <a:bodyPr/>
          <a:lstStyle/>
          <a:p>
            <a:r>
              <a:rPr lang="ru-RU" sz="2800" dirty="0" smtClean="0"/>
              <a:t>1. Проанализировать теоретические подходы к проблеме активизации учебно-познавательной деятельности обучающихся и выявить факторы, позитивно влияющие на её результативность в современных условиях.</a:t>
            </a:r>
          </a:p>
          <a:p>
            <a:r>
              <a:rPr lang="ru-RU" sz="2800" dirty="0" smtClean="0"/>
              <a:t>2. Разработать и экспериментально проверить педагогические условия активизации учебно-познавательной деятельности обучающихся.</a:t>
            </a:r>
          </a:p>
          <a:p>
            <a:r>
              <a:rPr lang="ru-RU" sz="2800" dirty="0" smtClean="0"/>
              <a:t>3. Разработать методические рекомендации по активизации учебно-познавательной деятельности обучающихся.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571636"/>
          </a:xfrm>
        </p:spPr>
        <p:txBody>
          <a:bodyPr/>
          <a:lstStyle/>
          <a:p>
            <a:r>
              <a:rPr lang="ru-RU" b="1" i="1" u="sng" dirty="0" smtClean="0"/>
              <a:t>Педагогические технологии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1508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643446"/>
            <a:ext cx="2735792" cy="2214554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1500174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проблемное обучение;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исследовательские методы в обучении;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проектные методы обучения;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обучение в сотрудничестве (командная, групповая работа);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информационно-коммуникационные технологии.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-32" y="1357298"/>
          <a:ext cx="9144032" cy="55007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24032"/>
                <a:gridCol w="1524000"/>
                <a:gridCol w="1524000"/>
                <a:gridCol w="1524000"/>
                <a:gridCol w="1524000"/>
                <a:gridCol w="1524000"/>
              </a:tblGrid>
              <a:tr h="9009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2018-2019 </a:t>
                      </a:r>
                      <a:r>
                        <a:rPr lang="ru-RU" dirty="0" err="1" smtClean="0"/>
                        <a:t>уч.год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Успеваемость,</a:t>
                      </a:r>
                      <a:r>
                        <a:rPr lang="en-US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Качество,</a:t>
                      </a:r>
                      <a:r>
                        <a:rPr lang="en-US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«5»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</a:tr>
              <a:tr h="739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739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739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9009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Январь-Февраль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739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73977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4414" y="0"/>
            <a:ext cx="64294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u="sng" dirty="0" smtClean="0"/>
              <a:t>Мониторинг и диагностика результатов обучени</a:t>
            </a:r>
            <a:r>
              <a:rPr lang="ru-RU" sz="3600" b="1" i="1" u="sng" dirty="0" smtClean="0"/>
              <a:t>я  </a:t>
            </a:r>
            <a:endParaRPr lang="ru-RU" sz="36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229600" cy="64293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                         </a:t>
            </a:r>
            <a:r>
              <a:rPr lang="ru-RU" b="1" i="1" u="sng" dirty="0" smtClean="0"/>
              <a:t>Заключение</a:t>
            </a:r>
            <a:endParaRPr lang="en-US" sz="2800" b="1" i="1" u="sng" dirty="0" smtClean="0"/>
          </a:p>
          <a:p>
            <a:r>
              <a:rPr lang="en-US" sz="2800" dirty="0" smtClean="0"/>
              <a:t> </a:t>
            </a:r>
            <a:r>
              <a:rPr lang="ru-RU" sz="2800" dirty="0" smtClean="0"/>
              <a:t>  </a:t>
            </a:r>
            <a:r>
              <a:rPr lang="ru-RU" sz="2800" dirty="0" smtClean="0"/>
              <a:t>Успех  зависит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 </a:t>
            </a:r>
            <a:r>
              <a:rPr lang="ru-RU" sz="2800" dirty="0" smtClean="0"/>
              <a:t>От </a:t>
            </a:r>
            <a:r>
              <a:rPr lang="ru-RU" sz="2800" dirty="0" smtClean="0"/>
              <a:t>характера взаимоотношений </a:t>
            </a:r>
            <a:r>
              <a:rPr lang="ru-RU" sz="2800" dirty="0" smtClean="0"/>
              <a:t>преподавателя </a:t>
            </a:r>
            <a:r>
              <a:rPr lang="ru-RU" sz="2800" dirty="0" smtClean="0"/>
              <a:t>и обучающихся. </a:t>
            </a:r>
          </a:p>
          <a:p>
            <a:r>
              <a:rPr lang="ru-RU" sz="2800" dirty="0" smtClean="0"/>
              <a:t>Преподаватель </a:t>
            </a:r>
            <a:r>
              <a:rPr lang="ru-RU" sz="2800" dirty="0" smtClean="0"/>
              <a:t>должен учитывать противоречивый характер процесса познания. </a:t>
            </a:r>
          </a:p>
          <a:p>
            <a:r>
              <a:rPr lang="ru-RU" sz="2800" dirty="0" smtClean="0"/>
              <a:t>Преподаватель должен уметь выделять доминирующие мотивы. </a:t>
            </a:r>
          </a:p>
          <a:p>
            <a:r>
              <a:rPr lang="ru-RU" sz="2800" dirty="0" smtClean="0"/>
              <a:t>Преподавателю </a:t>
            </a:r>
            <a:r>
              <a:rPr lang="ru-RU" sz="2800" dirty="0" smtClean="0"/>
              <a:t>следует больше внимания уделять проблеме познавательного интереса.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11266" name="Picture 2" descr="ÐÐ°ÑÑÐ¸Ð½ÐºÐ¸ Ð¿Ð¾ Ð·Ð°Ð¿ÑÐ¾ÑÑ ÐÐ±ÐªÐµÐºÑ Ð¸ÑÑÐ»ÐµÐ´Ð¾Ð²Ð°Ð½Ð¸Ñ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0"/>
            <a:ext cx="2571736" cy="2500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944</TotalTime>
  <Words>334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Лучи</vt:lpstr>
      <vt:lpstr>Слайд 1</vt:lpstr>
      <vt:lpstr>Слайд 2</vt:lpstr>
      <vt:lpstr>Слайд 3</vt:lpstr>
      <vt:lpstr>Слайд 4</vt:lpstr>
      <vt:lpstr>Слайд 5</vt:lpstr>
      <vt:lpstr>Задачи:</vt:lpstr>
      <vt:lpstr>Педагогические технологии: </vt:lpstr>
      <vt:lpstr>Слайд 8</vt:lpstr>
      <vt:lpstr>Слайд 9</vt:lpstr>
      <vt:lpstr>Слайд 10</vt:lpstr>
      <vt:lpstr>Слайд 11</vt:lpstr>
    </vt:vector>
  </TitlesOfParts>
  <Company>unattend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PC-108</cp:lastModifiedBy>
  <cp:revision>105</cp:revision>
  <dcterms:created xsi:type="dcterms:W3CDTF">2008-12-15T14:50:31Z</dcterms:created>
  <dcterms:modified xsi:type="dcterms:W3CDTF">2019-04-23T05:25:31Z</dcterms:modified>
</cp:coreProperties>
</file>