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302" r:id="rId2"/>
    <p:sldId id="345" r:id="rId3"/>
    <p:sldId id="344" r:id="rId4"/>
    <p:sldId id="346" r:id="rId5"/>
    <p:sldId id="347" r:id="rId6"/>
    <p:sldId id="348" r:id="rId7"/>
    <p:sldId id="349" r:id="rId8"/>
    <p:sldId id="350" r:id="rId9"/>
    <p:sldId id="301" r:id="rId10"/>
    <p:sldId id="318" r:id="rId11"/>
    <p:sldId id="319" r:id="rId12"/>
    <p:sldId id="317" r:id="rId13"/>
    <p:sldId id="305" r:id="rId14"/>
    <p:sldId id="306" r:id="rId15"/>
    <p:sldId id="307" r:id="rId16"/>
    <p:sldId id="297" r:id="rId17"/>
    <p:sldId id="303" r:id="rId18"/>
    <p:sldId id="320" r:id="rId19"/>
    <p:sldId id="298" r:id="rId20"/>
    <p:sldId id="351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08" r:id="rId38"/>
    <p:sldId id="309" r:id="rId39"/>
    <p:sldId id="310" r:id="rId40"/>
    <p:sldId id="312" r:id="rId41"/>
    <p:sldId id="273" r:id="rId42"/>
    <p:sldId id="275" r:id="rId43"/>
    <p:sldId id="300" r:id="rId44"/>
    <p:sldId id="321" r:id="rId45"/>
    <p:sldId id="322" r:id="rId46"/>
    <p:sldId id="323" r:id="rId47"/>
    <p:sldId id="324" r:id="rId48"/>
    <p:sldId id="325" r:id="rId49"/>
    <p:sldId id="352" r:id="rId50"/>
    <p:sldId id="299" r:id="rId51"/>
    <p:sldId id="311" r:id="rId52"/>
    <p:sldId id="353" r:id="rId53"/>
    <p:sldId id="354" r:id="rId54"/>
    <p:sldId id="355" r:id="rId55"/>
    <p:sldId id="356" r:id="rId56"/>
    <p:sldId id="357" r:id="rId57"/>
    <p:sldId id="358" r:id="rId58"/>
    <p:sldId id="359" r:id="rId59"/>
    <p:sldId id="360" r:id="rId60"/>
    <p:sldId id="361" r:id="rId61"/>
    <p:sldId id="362" r:id="rId62"/>
    <p:sldId id="363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372" r:id="rId72"/>
    <p:sldId id="373" r:id="rId73"/>
    <p:sldId id="374" r:id="rId74"/>
    <p:sldId id="375" r:id="rId75"/>
    <p:sldId id="376" r:id="rId76"/>
    <p:sldId id="377" r:id="rId77"/>
    <p:sldId id="378" r:id="rId78"/>
    <p:sldId id="379" r:id="rId79"/>
    <p:sldId id="380" r:id="rId80"/>
  </p:sldIdLst>
  <p:sldSz cx="9144000" cy="6858000" type="screen4x3"/>
  <p:notesSz cx="6735763" cy="9799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E07"/>
    <a:srgbClr val="FFFFCC"/>
    <a:srgbClr val="FFFF66"/>
    <a:srgbClr val="D7E4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2" autoAdjust="0"/>
    <p:restoredTop sz="94650" autoAdjust="0"/>
  </p:normalViewPr>
  <p:slideViewPr>
    <p:cSldViewPr>
      <p:cViewPr varScale="1">
        <p:scale>
          <a:sx n="98" d="100"/>
          <a:sy n="98" d="100"/>
        </p:scale>
        <p:origin x="-2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6EB267-BA47-445E-8AD0-40DA20E12FFD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35013"/>
            <a:ext cx="4900613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54550"/>
            <a:ext cx="5389563" cy="4410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D9AE14-243E-4536-B713-A6B5C6F0B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500174"/>
            <a:ext cx="8715436" cy="107157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4BE8-ABE1-445B-B0E5-55E72893ED78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E41C-6C54-4338-B78D-8A9C3A7B8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844BB-9F64-4EB3-9CC7-C8996AEF8B53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CD1AF-41BE-42FF-8249-FD604F006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85860"/>
            <a:ext cx="2057400" cy="4840304"/>
          </a:xfrm>
        </p:spPr>
        <p:txBody>
          <a:bodyPr vert="eaVert"/>
          <a:lstStyle>
            <a:lvl1pPr>
              <a:defRPr>
                <a:solidFill>
                  <a:srgbClr val="EB6E0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357298"/>
            <a:ext cx="6019800" cy="47688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96B5E-A764-428F-9321-F4EADA37775F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9A64E-80BB-41CA-B8D9-B1B015243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53975"/>
            <a:ext cx="9144000" cy="6072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DC096-3DAB-4E46-9F08-CC968859EB26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0D034-D14C-4CD7-B107-1BA6F32F2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E8311-2D13-4AE9-9CB3-5BEA613C95DE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E818D-891E-40F1-BD9B-1CDA33D21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E350C-CE27-4414-9A61-80A15C85DAA4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9CEC6-0900-4A67-93AC-986BFA7E4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E2569-5E06-4577-BE89-AE1AC3C33104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01E3A-DC98-414B-8ADD-8E7A20ECA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DA8B3-FA0F-471F-B312-B37248A2FC7A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440AF-8886-4E9B-8829-EFDBA626E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32844-32B7-4342-94A8-AC6DF5849140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B60A3-0E37-462F-AF77-E4A48B68E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EAD03-ED28-4386-8735-BA9FD35A2C59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84359-2BF2-44D5-9F8E-A15124A02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7572428" cy="1162050"/>
          </a:xfrm>
        </p:spPr>
        <p:txBody>
          <a:bodyPr anchor="b"/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357298"/>
            <a:ext cx="5111751" cy="47688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689CB-1DCF-4BF9-8CEB-7BBDB72C5E28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BAF54-E19C-4C74-9160-6B23CB66B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42852"/>
            <a:ext cx="7786710" cy="928694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71538" y="2214554"/>
            <a:ext cx="6929486" cy="408465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85918" y="1214422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DBAE9-5CD0-45B7-9145-CDFC6935350B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6CCC1-8032-4F3C-8570-AA86A7545E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06363"/>
            <a:ext cx="9144000" cy="1071562"/>
          </a:xfrm>
          <a:prstGeom prst="rect">
            <a:avLst/>
          </a:prstGeom>
          <a:solidFill>
            <a:srgbClr val="EB6E0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Рисунок 6" descr="1653554_1189793300_Autumn_Leaves_New_York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53975"/>
            <a:ext cx="1214438" cy="1341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975"/>
            <a:ext cx="9144000" cy="1095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285750" y="1600200"/>
            <a:ext cx="83581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42875" y="6356350"/>
            <a:ext cx="232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651984-52F6-4B7D-B8E3-E99A7E49FC68}" type="datetimeFigureOut">
              <a:rPr lang="ru-RU"/>
              <a:pPr>
                <a:defRPr/>
              </a:pPr>
              <a:t>14.11.2014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28813" y="6356350"/>
            <a:ext cx="5224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548313" y="6356350"/>
            <a:ext cx="209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327064-1C35-4CA9-80A7-E4B066A862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3" name="Рисунок 10" descr="qqqqqqqq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29500" y="4857750"/>
            <a:ext cx="1714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rgbClr val="4F622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4F622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rgbClr val="4F622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F622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F622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57;&#1087;&#1088;&#1072;&#1074;&#1082;&#1072;%20&#1087;&#1086;%20&#1087;&#1077;&#1088;&#1077;&#1093;&#1086;&#1076;&#1103;&#1097;&#1077;&#1084;&#1091;%20&#1082;&#1086;&#1085;&#1090;&#1080;&#1085;&#1075;&#1077;&#1085;&#1090;&#1091;%20&#1085;&#1072;%202014.docx" TargetMode="External"/><Relationship Id="rId2" Type="http://schemas.openxmlformats.org/officeDocument/2006/relationships/hyperlink" Target="&#1048;&#1090;&#1086;&#1075;&#1080;%20&#1091;&#1089;&#1087;&#1077;&#1074;&#1072;&#1077;&#1084;&#1086;&#1089;&#1090;&#1080;%20&#1079;&#1072;%20&#1075;&#1086;&#1076;%20&#1090;&#1077;&#1093;&#1085;&#1080;&#1082;&#1091;&#1084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&#1048;&#1090;&#1086;&#1075;&#1080;%20&#1091;&#1089;&#1087;&#1077;&#1074;&#1072;&#1077;&#1084;&#1086;&#1089;&#1090;&#1080;%20&#1050;&#1072;&#1084;&#1077;&#1085;&#1089;&#1082;&#1080;&#1081;%20&#1092;&#1080;&#1083;&#1080;&#1072;&#1083;.docx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&#1091;&#1089;&#1087;&#1077;&#1074;&#1072;&#1077;&#1084;&#1086;&#1089;&#1090;&#1100;%20&#1092;&#1080;&#1083;&#1080;&#1072;&#1083;.doc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&#1052;&#1077;&#1090;&#1086;&#1076;&#1080;&#1095;&#1077;&#1089;&#1082;&#1072;&#1103;%20&#1088;&#1072;&#1073;&#1086;&#1090;&#1072;.docx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&#1058;&#1077;&#1084;&#1072;&#1090;&#1080;&#1095;&#1077;&#1089;&#1082;&#1080;&#1077;%20&#1076;&#1077;&#1082;&#1072;&#1076;&#1099;%20&#1074;%20&#1086;&#1090;&#1095;&#1077;&#1090;&#1085;&#1086;&#1084;%20&#1087;&#1077;&#1088;&#1080;&#1086;&#1076;&#1077;.docx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&#1082;&#1086;&#1085;&#1090;&#1080;&#1085;&#1075;&#1077;&#1085;&#1090;.doc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&#1074;&#1077;&#1095;&#1077;&#1088;&#1085;&#1080;&#1077;%20&#1082;&#1091;&#1088;&#1089;&#1099;.docx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&#1087;&#1088;&#1080;&#1083;&#1086;&#1078;&#1077;&#1085;&#1080;&#1077;%20&#8470;17.docx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&#1060;&#1080;&#1085;&#1072;&#1085;&#1089;&#1086;&#1074;&#1086;-&#1093;&#1086;&#1079;.&#1076;&#1077;&#1103;&#1090;&#1077;&#1083;&#1100;&#1085;&#1086;&#1089;&#1090;&#1100;.doc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38"/>
            <a:ext cx="914400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87450" y="115888"/>
            <a:ext cx="7777163" cy="10985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/>
              <a:t>Педагогический совет «Итоги деятельности педагогического коллектива за 2013-2014 учебный год. Задачи на новый учебный год»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1500188"/>
            <a:ext cx="7500938" cy="421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87450" y="115888"/>
            <a:ext cx="7777163" cy="11525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500188" y="285750"/>
            <a:ext cx="7286625" cy="857250"/>
          </a:xfrm>
          <a:prstGeom prst="rect">
            <a:avLst/>
          </a:prstGeom>
          <a:solidFill>
            <a:srgbClr val="EB6E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/>
              <a:t>Учебная работа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1270" name="Содержимое 9"/>
          <p:cNvSpPr>
            <a:spLocks noGrp="1"/>
          </p:cNvSpPr>
          <p:nvPr>
            <p:ph idx="1"/>
          </p:nvPr>
        </p:nvSpPr>
        <p:spPr>
          <a:xfrm>
            <a:off x="285750" y="1500188"/>
            <a:ext cx="8358188" cy="462597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>
                <a:solidFill>
                  <a:srgbClr val="EB6E07"/>
                </a:solidFill>
              </a:rPr>
              <a:t>Заочное отделение </a:t>
            </a:r>
          </a:p>
          <a:p>
            <a:pPr algn="ctr">
              <a:buFontTx/>
              <a:buNone/>
            </a:pPr>
            <a:r>
              <a:rPr lang="ru-RU" smtClean="0"/>
              <a:t> </a:t>
            </a:r>
            <a:r>
              <a:rPr lang="ru-RU" smtClean="0">
                <a:solidFill>
                  <a:srgbClr val="0070C0"/>
                </a:solidFill>
              </a:rPr>
              <a:t>По программам среднего профессионального образования </a:t>
            </a:r>
          </a:p>
          <a:p>
            <a:r>
              <a:rPr lang="ru-RU" smtClean="0"/>
              <a:t>Электроснабжение</a:t>
            </a:r>
          </a:p>
          <a:p>
            <a:r>
              <a:rPr lang="ru-RU" smtClean="0"/>
              <a:t>Организация обслуживания в общественном питании</a:t>
            </a:r>
          </a:p>
          <a:p>
            <a:r>
              <a:rPr lang="ru-RU" smtClean="0"/>
              <a:t>Монтаж и техническая эксплуатация промышленного оборудования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625" y="1500188"/>
            <a:ext cx="7500938" cy="478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2400" b="1" dirty="0">
              <a:solidFill>
                <a:srgbClr val="EB6E07"/>
              </a:solidFill>
            </a:endParaRPr>
          </a:p>
          <a:p>
            <a:pPr>
              <a:defRPr/>
            </a:pPr>
            <a:endParaRPr lang="ru-RU" sz="2400" b="1" dirty="0">
              <a:solidFill>
                <a:srgbClr val="EB6E07"/>
              </a:solidFill>
            </a:endParaRPr>
          </a:p>
          <a:p>
            <a:pPr>
              <a:defRPr/>
            </a:pPr>
            <a:endParaRPr lang="ru-RU" sz="2400" b="1" dirty="0">
              <a:solidFill>
                <a:srgbClr val="EB6E07"/>
              </a:solidFill>
            </a:endParaRPr>
          </a:p>
          <a:p>
            <a:pPr>
              <a:defRPr/>
            </a:pPr>
            <a:endParaRPr lang="ru-RU" sz="2400" b="1" dirty="0">
              <a:solidFill>
                <a:srgbClr val="EB6E07"/>
              </a:solidFill>
            </a:endParaRPr>
          </a:p>
          <a:p>
            <a:pPr>
              <a:defRPr/>
            </a:pPr>
            <a:endParaRPr lang="ru-RU" sz="2400" b="1" dirty="0">
              <a:solidFill>
                <a:srgbClr val="EB6E07"/>
              </a:solidFill>
            </a:endParaRPr>
          </a:p>
          <a:p>
            <a:pPr>
              <a:defRPr/>
            </a:pPr>
            <a:endParaRPr lang="ru-RU" sz="2400" b="1" dirty="0">
              <a:solidFill>
                <a:srgbClr val="EB6E07"/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rgbClr val="EB6E07"/>
                </a:solidFill>
              </a:rPr>
              <a:t>Отсев </a:t>
            </a:r>
            <a:r>
              <a:rPr lang="ru-RU" sz="2400" b="1" dirty="0">
                <a:solidFill>
                  <a:srgbClr val="EB6E07"/>
                </a:solidFill>
              </a:rPr>
              <a:t>по </a:t>
            </a:r>
            <a:r>
              <a:rPr lang="ru-RU" sz="2400" b="1" dirty="0">
                <a:solidFill>
                  <a:srgbClr val="EB6E07"/>
                </a:solidFill>
              </a:rPr>
              <a:t>группам</a:t>
            </a:r>
            <a:endParaRPr lang="ru-RU" sz="24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</a:rPr>
              <a:t>ТМ-21 </a:t>
            </a:r>
            <a:r>
              <a:rPr lang="ru-RU" sz="2400" b="1" dirty="0">
                <a:solidFill>
                  <a:srgbClr val="0070C0"/>
                </a:solidFill>
              </a:rPr>
              <a:t>– 9 человек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</a:rPr>
              <a:t>ТЭ-21 – 8 </a:t>
            </a:r>
            <a:r>
              <a:rPr lang="ru-RU" sz="2400" b="1" dirty="0">
                <a:solidFill>
                  <a:srgbClr val="0070C0"/>
                </a:solidFill>
              </a:rPr>
              <a:t>человек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</a:rPr>
              <a:t>ПК-11 – 10 чел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</a:rPr>
              <a:t>СЭЗС-11 – 4 чел</a:t>
            </a:r>
            <a:endParaRPr lang="ru-RU" sz="24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2400" b="1" dirty="0">
                <a:solidFill>
                  <a:srgbClr val="EB6E07"/>
                </a:solidFill>
              </a:rPr>
              <a:t>Выпуск дневного отделения</a:t>
            </a:r>
          </a:p>
          <a:p>
            <a:pPr>
              <a:defRPr/>
            </a:pPr>
            <a:r>
              <a:rPr lang="ru-RU" sz="2400" b="1" dirty="0" err="1">
                <a:solidFill>
                  <a:srgbClr val="0070C0"/>
                </a:solidFill>
              </a:rPr>
              <a:t>Селенгинск</a:t>
            </a:r>
            <a:r>
              <a:rPr lang="ru-RU" sz="2400" b="1" dirty="0">
                <a:solidFill>
                  <a:srgbClr val="0070C0"/>
                </a:solidFill>
              </a:rPr>
              <a:t> – 62 человека</a:t>
            </a:r>
          </a:p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</a:rPr>
              <a:t>Каменск- 14 человек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87450" y="115888"/>
            <a:ext cx="7777163" cy="11525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500188" y="285750"/>
            <a:ext cx="7286625" cy="857250"/>
          </a:xfrm>
          <a:prstGeom prst="rect">
            <a:avLst/>
          </a:prstGeom>
          <a:solidFill>
            <a:srgbClr val="EB6E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/>
              <a:t>Контингент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1268413"/>
          <a:ext cx="9144000" cy="1992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712"/>
                <a:gridCol w="3096344"/>
                <a:gridCol w="2232248"/>
                <a:gridCol w="1835696"/>
              </a:tblGrid>
              <a:tr h="199224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Кол-во </a:t>
                      </a:r>
                      <a:r>
                        <a:rPr lang="ru-RU" sz="2000" baseline="0" dirty="0" smtClean="0"/>
                        <a:t> обучающихся на 1.09.2013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395 – дневное</a:t>
                      </a:r>
                      <a:r>
                        <a:rPr lang="ru-RU" sz="2000" baseline="0" dirty="0" smtClean="0"/>
                        <a:t> отделение головной техникум</a:t>
                      </a:r>
                    </a:p>
                    <a:p>
                      <a:r>
                        <a:rPr lang="ru-RU" sz="2000" baseline="0" dirty="0" smtClean="0"/>
                        <a:t>108 – заочное отделение</a:t>
                      </a:r>
                    </a:p>
                    <a:p>
                      <a:r>
                        <a:rPr lang="ru-RU" sz="2000" baseline="0" dirty="0" smtClean="0"/>
                        <a:t>179 – каменский филиал</a:t>
                      </a:r>
                    </a:p>
                    <a:p>
                      <a:r>
                        <a:rPr lang="ru-RU" sz="2000" baseline="0" dirty="0" smtClean="0"/>
                        <a:t>30- заочное отделение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Прибыло за год -  36 человек </a:t>
                      </a:r>
                      <a:r>
                        <a:rPr lang="ru-RU" sz="2000" baseline="0" dirty="0" smtClean="0"/>
                        <a:t> (18 в Каменске)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Отсев –</a:t>
                      </a:r>
                      <a:r>
                        <a:rPr lang="ru-RU" sz="2000" baseline="0" dirty="0" smtClean="0"/>
                        <a:t> 64 человека (20 в Каменске)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305" name="Picture 2" descr="Прикольные статусы Лучшие статусы Статусы на любую тематику"/>
          <p:cNvPicPr>
            <a:picLocks noChangeAspect="1" noChangeArrowheads="1"/>
          </p:cNvPicPr>
          <p:nvPr/>
        </p:nvPicPr>
        <p:blipFill>
          <a:blip r:embed="rId2"/>
          <a:srcRect l="18750" t="8333" r="14999" b="8333"/>
          <a:stretch>
            <a:fillRect/>
          </a:stretch>
        </p:blipFill>
        <p:spPr bwMode="auto">
          <a:xfrm>
            <a:off x="4859338" y="4094163"/>
            <a:ext cx="2928937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Внедрение ФГОС</a:t>
            </a:r>
            <a:endParaRPr lang="ru-RU" dirty="0"/>
          </a:p>
        </p:txBody>
      </p:sp>
      <p:sp>
        <p:nvSpPr>
          <p:cNvPr id="13315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smtClean="0">
                <a:solidFill>
                  <a:srgbClr val="0070C0"/>
                </a:solidFill>
              </a:rPr>
              <a:t>Составление и коррекция программ по УД и ПМ</a:t>
            </a:r>
          </a:p>
          <a:p>
            <a:pPr algn="just"/>
            <a:r>
              <a:rPr lang="ru-RU" b="1" smtClean="0">
                <a:solidFill>
                  <a:srgbClr val="0070C0"/>
                </a:solidFill>
              </a:rPr>
              <a:t>Составление КТП</a:t>
            </a:r>
          </a:p>
          <a:p>
            <a:pPr algn="just"/>
            <a:r>
              <a:rPr lang="ru-RU" b="1" smtClean="0">
                <a:solidFill>
                  <a:srgbClr val="0070C0"/>
                </a:solidFill>
              </a:rPr>
              <a:t>Разработка УМК</a:t>
            </a:r>
          </a:p>
          <a:p>
            <a:pPr algn="just"/>
            <a:r>
              <a:rPr lang="ru-RU" b="1" smtClean="0">
                <a:solidFill>
                  <a:srgbClr val="0070C0"/>
                </a:solidFill>
              </a:rPr>
              <a:t>Использование современных образовательных технологий</a:t>
            </a:r>
          </a:p>
          <a:p>
            <a:endParaRPr lang="ru-RU" smtClean="0"/>
          </a:p>
          <a:p>
            <a:pPr>
              <a:buFontTx/>
              <a:buNone/>
            </a:pPr>
            <a:endParaRPr lang="ru-RU" smtClean="0"/>
          </a:p>
        </p:txBody>
      </p:sp>
      <p:pic>
        <p:nvPicPr>
          <p:cNvPr id="13316" name="Picture 6" descr="http://im1-tub-ru.yandex.net/i?id=6d5eaa7d043d506dbddd9cd8ef294ab1-36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5357813"/>
            <a:ext cx="2857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Методы и формы работы</a:t>
            </a:r>
            <a:endParaRPr lang="ru-RU" dirty="0"/>
          </a:p>
        </p:txBody>
      </p:sp>
      <p:sp>
        <p:nvSpPr>
          <p:cNvPr id="14339" name="Содержимое 7"/>
          <p:cNvSpPr>
            <a:spLocks noGrp="1"/>
          </p:cNvSpPr>
          <p:nvPr>
            <p:ph idx="1"/>
          </p:nvPr>
        </p:nvSpPr>
        <p:spPr>
          <a:xfrm>
            <a:off x="285750" y="1571625"/>
            <a:ext cx="8358188" cy="4554538"/>
          </a:xfrm>
        </p:spPr>
        <p:txBody>
          <a:bodyPr/>
          <a:lstStyle/>
          <a:p>
            <a:r>
              <a:rPr lang="ru-RU" b="1" smtClean="0">
                <a:solidFill>
                  <a:srgbClr val="0070C0"/>
                </a:solidFill>
              </a:rPr>
              <a:t>Технологии личностно-ориентированного обучения</a:t>
            </a:r>
          </a:p>
          <a:p>
            <a:r>
              <a:rPr lang="ru-RU" b="1" smtClean="0">
                <a:solidFill>
                  <a:srgbClr val="0070C0"/>
                </a:solidFill>
              </a:rPr>
              <a:t>Дифференцированное обучение</a:t>
            </a:r>
          </a:p>
          <a:p>
            <a:r>
              <a:rPr lang="ru-RU" b="1" smtClean="0">
                <a:solidFill>
                  <a:srgbClr val="0070C0"/>
                </a:solidFill>
              </a:rPr>
              <a:t>Проектные методы</a:t>
            </a:r>
          </a:p>
          <a:p>
            <a:r>
              <a:rPr lang="ru-RU" b="1" smtClean="0">
                <a:solidFill>
                  <a:srgbClr val="0070C0"/>
                </a:solidFill>
              </a:rPr>
              <a:t>Лекционно-семинарско-зачетная система обучения</a:t>
            </a:r>
          </a:p>
          <a:p>
            <a:r>
              <a:rPr lang="ru-RU" b="1" smtClean="0">
                <a:solidFill>
                  <a:srgbClr val="0070C0"/>
                </a:solidFill>
              </a:rPr>
              <a:t>Здоровьесберегающие технологии</a:t>
            </a:r>
          </a:p>
          <a:p>
            <a:r>
              <a:rPr lang="ru-RU" b="1" smtClean="0">
                <a:solidFill>
                  <a:srgbClr val="0070C0"/>
                </a:solidFill>
              </a:rPr>
              <a:t>Кейс-технологии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8" name="Прямоугольник 3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28625"/>
            <a:ext cx="9144000" cy="547688"/>
          </a:xfrm>
          <a:ln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Использование современных средств обучения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ru-RU" b="1" smtClean="0">
                <a:solidFill>
                  <a:srgbClr val="EB6E07"/>
                </a:solidFill>
              </a:rPr>
              <a:t>Переушина Л.В.</a:t>
            </a:r>
          </a:p>
          <a:p>
            <a:r>
              <a:rPr lang="ru-RU" b="1" smtClean="0">
                <a:solidFill>
                  <a:srgbClr val="EB6E07"/>
                </a:solidFill>
              </a:rPr>
              <a:t>Жданович Т.М.</a:t>
            </a:r>
          </a:p>
          <a:p>
            <a:r>
              <a:rPr lang="ru-RU" b="1" smtClean="0">
                <a:solidFill>
                  <a:srgbClr val="EB6E07"/>
                </a:solidFill>
              </a:rPr>
              <a:t>Ушакова Н.В.</a:t>
            </a:r>
          </a:p>
          <a:p>
            <a:r>
              <a:rPr lang="ru-RU" b="1" smtClean="0">
                <a:solidFill>
                  <a:srgbClr val="EB6E07"/>
                </a:solidFill>
              </a:rPr>
              <a:t>Батурина О.Д.</a:t>
            </a:r>
          </a:p>
          <a:p>
            <a:r>
              <a:rPr lang="ru-RU" b="1" smtClean="0">
                <a:solidFill>
                  <a:srgbClr val="EB6E07"/>
                </a:solidFill>
              </a:rPr>
              <a:t>Панченко О.Г.</a:t>
            </a:r>
          </a:p>
          <a:p>
            <a:r>
              <a:rPr lang="ru-RU" b="1" smtClean="0">
                <a:solidFill>
                  <a:srgbClr val="EB6E07"/>
                </a:solidFill>
              </a:rPr>
              <a:t>Сахарова О.В.</a:t>
            </a:r>
          </a:p>
          <a:p>
            <a:r>
              <a:rPr lang="ru-RU" b="1" smtClean="0">
                <a:solidFill>
                  <a:srgbClr val="EB6E07"/>
                </a:solidFill>
              </a:rPr>
              <a:t>Божеева В.С.</a:t>
            </a:r>
          </a:p>
          <a:p>
            <a:r>
              <a:rPr lang="ru-RU" b="1" smtClean="0">
                <a:solidFill>
                  <a:srgbClr val="EB6E07"/>
                </a:solidFill>
              </a:rPr>
              <a:t>Суранова Ю.А.</a:t>
            </a:r>
          </a:p>
        </p:txBody>
      </p:sp>
      <p:pic>
        <p:nvPicPr>
          <p:cNvPr id="15365" name="Picture 6" descr="Азербайджан и США планируют развивать сотрудничество в сфере ИК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71625"/>
            <a:ext cx="40481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Победители конкурсов к 35-летию техникума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Текст 5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pPr algn="ctr"/>
            <a:r>
              <a:rPr lang="ru-RU" smtClean="0"/>
              <a:t>Преподаватель года</a:t>
            </a:r>
          </a:p>
        </p:txBody>
      </p:sp>
      <p:sp>
        <p:nvSpPr>
          <p:cNvPr id="16388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pPr algn="ctr"/>
            <a:r>
              <a:rPr lang="ru-RU" smtClean="0"/>
              <a:t>Лучшая учебная аудитория</a:t>
            </a:r>
          </a:p>
        </p:txBody>
      </p:sp>
      <p:pic>
        <p:nvPicPr>
          <p:cNvPr id="16389" name="Picture 6" descr="R:\Полный доступ для Всех\ФОТОГРАФИИ  2013 г 2014 г\2014\35-летие 30.05.14\35-летие 30.05.14 1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12725" y="2643188"/>
            <a:ext cx="4284663" cy="2851150"/>
          </a:xfrm>
          <a:noFill/>
        </p:spPr>
      </p:pic>
      <p:pic>
        <p:nvPicPr>
          <p:cNvPr id="16390" name="Picture 7" descr="R:\Полный доступ для Всех\ФОТОГРАФИИ  2013 г 2014 г\2014\35-летие 30.05.14\35-летие 30.05.14 17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643188"/>
            <a:ext cx="4286250" cy="28527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3000" y="53975"/>
            <a:ext cx="8001000" cy="1095375"/>
          </a:xfrm>
        </p:spPr>
        <p:txBody>
          <a:bodyPr/>
          <a:lstStyle/>
          <a:p>
            <a:pPr>
              <a:defRPr/>
            </a:pPr>
            <a:r>
              <a:rPr lang="ru-RU" sz="3600" dirty="0" smtClean="0">
                <a:hlinkClick r:id="rId2" action="ppaction://hlinkfile"/>
              </a:rPr>
              <a:t>Результаты учебной деятельности</a:t>
            </a:r>
            <a:endParaRPr lang="ru-RU" sz="3600" dirty="0"/>
          </a:p>
        </p:txBody>
      </p:sp>
      <p:sp>
        <p:nvSpPr>
          <p:cNvPr id="17411" name="Содержимое 5"/>
          <p:cNvSpPr>
            <a:spLocks noGrp="1"/>
          </p:cNvSpPr>
          <p:nvPr>
            <p:ph idx="1"/>
          </p:nvPr>
        </p:nvSpPr>
        <p:spPr>
          <a:xfrm>
            <a:off x="285750" y="1428750"/>
            <a:ext cx="8358188" cy="5072063"/>
          </a:xfrm>
        </p:spPr>
        <p:txBody>
          <a:bodyPr/>
          <a:lstStyle/>
          <a:p>
            <a:r>
              <a:rPr lang="ru-RU" sz="2400" smtClean="0"/>
              <a:t>Кол-во студентов – 345</a:t>
            </a:r>
          </a:p>
          <a:p>
            <a:r>
              <a:rPr lang="ru-RU" sz="2400" smtClean="0"/>
              <a:t>Успеваемость – 97,8%</a:t>
            </a:r>
          </a:p>
          <a:p>
            <a:r>
              <a:rPr lang="ru-RU" sz="2400" smtClean="0"/>
              <a:t>Качество -  37,2%</a:t>
            </a:r>
          </a:p>
          <a:p>
            <a:r>
              <a:rPr lang="ru-RU" sz="2400" smtClean="0"/>
              <a:t>Отличников – 26 человек</a:t>
            </a:r>
          </a:p>
          <a:p>
            <a:r>
              <a:rPr lang="ru-RU" sz="2400" smtClean="0"/>
              <a:t>Хорошистов- 87 человек</a:t>
            </a:r>
          </a:p>
          <a:p>
            <a:r>
              <a:rPr lang="ru-RU" sz="2400" smtClean="0"/>
              <a:t>Неаттестованных – 7 человек </a:t>
            </a:r>
          </a:p>
          <a:p>
            <a:r>
              <a:rPr lang="ru-RU" sz="2400" smtClean="0"/>
              <a:t>Неуспевающих – нет</a:t>
            </a:r>
          </a:p>
          <a:p>
            <a:r>
              <a:rPr lang="ru-RU" sz="2400" smtClean="0"/>
              <a:t>Всего пропусков – 41479 часов</a:t>
            </a:r>
          </a:p>
          <a:p>
            <a:r>
              <a:rPr lang="ru-RU" sz="2400" smtClean="0"/>
              <a:t>Отработано- 40803 часа</a:t>
            </a:r>
          </a:p>
          <a:p>
            <a:r>
              <a:rPr lang="ru-RU" sz="2400" smtClean="0"/>
              <a:t>Не отработано – 676 часов</a:t>
            </a:r>
          </a:p>
          <a:p>
            <a:r>
              <a:rPr lang="ru-RU" sz="2400" smtClean="0"/>
              <a:t>Кол-во пропусков на 1 студента – 1,45 часа</a:t>
            </a:r>
          </a:p>
          <a:p>
            <a:pPr algn="r">
              <a:buFontTx/>
              <a:buNone/>
            </a:pPr>
            <a:r>
              <a:rPr lang="ru-RU" smtClean="0">
                <a:hlinkClick r:id="rId3" action="ppaction://hlinkfile"/>
              </a:rPr>
              <a:t>Контингент</a:t>
            </a:r>
            <a:r>
              <a:rPr lang="ru-RU" smtClean="0"/>
              <a:t>        </a:t>
            </a:r>
            <a:r>
              <a:rPr lang="ru-RU" smtClean="0">
                <a:hlinkClick r:id="rId4" action="ppaction://hlinkfile"/>
              </a:rPr>
              <a:t>  Каменск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53975"/>
            <a:ext cx="7929562" cy="1095375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Потенциальные  отличники (одна 4)</a:t>
            </a:r>
            <a:endParaRPr lang="ru-RU" sz="3600" dirty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smtClean="0"/>
              <a:t>Елезова Екатерина- (4 по химии) ТТоп-11</a:t>
            </a:r>
          </a:p>
          <a:p>
            <a:r>
              <a:rPr lang="ru-RU" sz="2800" smtClean="0"/>
              <a:t>Степанова Вероника- (4 по химии) ТТоп-11</a:t>
            </a:r>
          </a:p>
          <a:p>
            <a:r>
              <a:rPr lang="ru-RU" sz="2800" smtClean="0"/>
              <a:t>Кащеева Олеся (4 по химии) ИП-11</a:t>
            </a:r>
          </a:p>
          <a:p>
            <a:r>
              <a:rPr lang="ru-RU" sz="2800" smtClean="0"/>
              <a:t>Попов Роман (4 по технологии) ТМ-21</a:t>
            </a:r>
          </a:p>
          <a:p>
            <a:r>
              <a:rPr lang="ru-RU" sz="2800" smtClean="0"/>
              <a:t>Хорев Владимир( 4 по орган ремонтных работ) ТМ-21</a:t>
            </a:r>
          </a:p>
          <a:p>
            <a:endParaRPr lang="ru-RU" smtClean="0"/>
          </a:p>
        </p:txBody>
      </p:sp>
      <p:pic>
        <p:nvPicPr>
          <p:cNvPr id="18436" name="Picture 2" descr="Скачать:Отличник 3.36.3 (Тренажёр решения заданий по математике и русскому язык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4429125"/>
            <a:ext cx="314325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53975"/>
            <a:ext cx="7929562" cy="1095375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Потенциальные хорошисты (одна 3)</a:t>
            </a:r>
            <a:endParaRPr lang="ru-RU" sz="3600" dirty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solidFill>
                  <a:srgbClr val="EB6E07"/>
                </a:solidFill>
              </a:rPr>
              <a:t>19 человек</a:t>
            </a:r>
          </a:p>
          <a:p>
            <a:pPr algn="just"/>
            <a:r>
              <a:rPr lang="ru-RU" b="1" smtClean="0">
                <a:solidFill>
                  <a:srgbClr val="EB6E07"/>
                </a:solidFill>
              </a:rPr>
              <a:t>Основные  дисциплины </a:t>
            </a:r>
            <a:r>
              <a:rPr lang="ru-RU" smtClean="0"/>
              <a:t>– химия, математика, организация производства)</a:t>
            </a:r>
          </a:p>
        </p:txBody>
      </p:sp>
      <p:pic>
        <p:nvPicPr>
          <p:cNvPr id="19460" name="Picture 2" descr="Хорошист.com - что это? События Сергиева Посада, Хотьково и района Сергиев Посад. Сергиево-Посадский информационно-новостной сай"/>
          <p:cNvPicPr>
            <a:picLocks noChangeAspect="1" noChangeArrowheads="1"/>
          </p:cNvPicPr>
          <p:nvPr/>
        </p:nvPicPr>
        <p:blipFill>
          <a:blip r:embed="rId2"/>
          <a:srcRect b="13750"/>
          <a:stretch>
            <a:fillRect/>
          </a:stretch>
        </p:blipFill>
        <p:spPr bwMode="auto">
          <a:xfrm>
            <a:off x="2928938" y="3429000"/>
            <a:ext cx="35893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53975"/>
            <a:ext cx="7929562" cy="1095375"/>
          </a:xfrm>
        </p:spPr>
        <p:txBody>
          <a:bodyPr/>
          <a:lstStyle/>
          <a:p>
            <a:pPr>
              <a:defRPr/>
            </a:pPr>
            <a:r>
              <a:rPr lang="ru-RU" dirty="0" err="1" smtClean="0"/>
              <a:t>Неаттестованные</a:t>
            </a:r>
            <a:r>
              <a:rPr lang="ru-RU" dirty="0" smtClean="0"/>
              <a:t> – 7 чел</a:t>
            </a:r>
            <a:endParaRPr lang="ru-RU" dirty="0"/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ТТОП-11 Берлюгина М</a:t>
            </a:r>
          </a:p>
          <a:p>
            <a:r>
              <a:rPr lang="ru-RU" smtClean="0"/>
              <a:t>ТА-11 Новосельцев Р</a:t>
            </a:r>
          </a:p>
          <a:p>
            <a:r>
              <a:rPr lang="ru-RU" smtClean="0"/>
              <a:t>ТЭ-31 Ермолаев А</a:t>
            </a:r>
          </a:p>
          <a:p>
            <a:r>
              <a:rPr lang="ru-RU" smtClean="0"/>
              <a:t>ООП-31 Бусовикова Е, Инкина Д, Усова А, Соболева 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075" name="Picture 2" descr="C:\Documents and Settings\Татьяна\Рабочий стол\педсовет август 2014\konf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913" y="0"/>
            <a:ext cx="9267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hlinkClick r:id="rId2" action="ppaction://hlinkfile"/>
              </a:rPr>
              <a:t>Учебная работа в филиале</a:t>
            </a:r>
            <a:endParaRPr lang="ru-RU" dirty="0"/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Всего обучалось – 179 чел</a:t>
            </a:r>
          </a:p>
          <a:p>
            <a:r>
              <a:rPr lang="ru-RU" smtClean="0"/>
              <a:t>По программам НПО -33 чел, СПО – 116 чел, заочное – 30 чел</a:t>
            </a:r>
          </a:p>
          <a:p>
            <a:r>
              <a:rPr lang="ru-RU" smtClean="0"/>
              <a:t>Выпущено – 28 чел</a:t>
            </a:r>
          </a:p>
          <a:p>
            <a:r>
              <a:rPr lang="ru-RU" smtClean="0"/>
              <a:t>Успеваемость 97%</a:t>
            </a:r>
          </a:p>
          <a:p>
            <a:r>
              <a:rPr lang="ru-RU" smtClean="0"/>
              <a:t>Качество 26%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Воспитательная работа</a:t>
            </a:r>
            <a:endParaRPr lang="ru-RU" dirty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rgbClr val="C00000"/>
                </a:solidFill>
              </a:rPr>
              <a:t>Основа </a:t>
            </a:r>
            <a:r>
              <a:rPr lang="ru-RU" smtClean="0"/>
              <a:t>- комплексная программа воспитательной деятельности </a:t>
            </a:r>
          </a:p>
          <a:p>
            <a:pPr algn="ctr">
              <a:buFontTx/>
              <a:buNone/>
            </a:pPr>
            <a:r>
              <a:rPr lang="ru-RU" smtClean="0"/>
              <a:t>«Будь человеком – человек!»</a:t>
            </a:r>
          </a:p>
          <a:p>
            <a:pPr algn="ctr">
              <a:buFontTx/>
              <a:buNone/>
            </a:pPr>
            <a:r>
              <a:rPr lang="ru-RU" b="1" smtClean="0">
                <a:solidFill>
                  <a:srgbClr val="C00000"/>
                </a:solidFill>
              </a:rPr>
              <a:t>подпрограммы:</a:t>
            </a:r>
          </a:p>
          <a:p>
            <a:r>
              <a:rPr lang="ru-RU" sz="1800" b="1" smtClean="0">
                <a:solidFill>
                  <a:srgbClr val="0070C0"/>
                </a:solidFill>
              </a:rPr>
              <a:t>«Формирование ЗОЖ»</a:t>
            </a:r>
          </a:p>
          <a:p>
            <a:r>
              <a:rPr lang="ru-RU" sz="1800" b="1" smtClean="0">
                <a:solidFill>
                  <a:srgbClr val="0070C0"/>
                </a:solidFill>
              </a:rPr>
              <a:t>«Духовно-нравственное воспитание студентов»</a:t>
            </a:r>
          </a:p>
          <a:p>
            <a:r>
              <a:rPr lang="ru-RU" sz="1800" b="1" smtClean="0">
                <a:solidFill>
                  <a:srgbClr val="0070C0"/>
                </a:solidFill>
              </a:rPr>
              <a:t>«Профилактика употребления психоактивных веществ»</a:t>
            </a:r>
          </a:p>
          <a:p>
            <a:r>
              <a:rPr lang="ru-RU" sz="1800" b="1" smtClean="0">
                <a:solidFill>
                  <a:srgbClr val="0070C0"/>
                </a:solidFill>
              </a:rPr>
              <a:t>«Профессионально-трудовое воспитание студентов»</a:t>
            </a:r>
          </a:p>
          <a:p>
            <a:r>
              <a:rPr lang="ru-RU" sz="1800" b="1" smtClean="0">
                <a:solidFill>
                  <a:srgbClr val="0070C0"/>
                </a:solidFill>
              </a:rPr>
              <a:t>«Адаптация первокурсников».</a:t>
            </a:r>
          </a:p>
          <a:p>
            <a:endParaRPr lang="ru-RU" sz="180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Направления деятельности</a:t>
            </a:r>
            <a:endParaRPr lang="ru-RU" dirty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70C0"/>
                </a:solidFill>
              </a:rPr>
              <a:t>Гражданско-патриотическое</a:t>
            </a:r>
          </a:p>
          <a:p>
            <a:r>
              <a:rPr lang="ru-RU" b="1" smtClean="0">
                <a:solidFill>
                  <a:srgbClr val="0070C0"/>
                </a:solidFill>
              </a:rPr>
              <a:t>Духовно-нравственное и культурно-эстетическое</a:t>
            </a:r>
          </a:p>
          <a:p>
            <a:r>
              <a:rPr lang="ru-RU" b="1" smtClean="0">
                <a:solidFill>
                  <a:srgbClr val="0070C0"/>
                </a:solidFill>
              </a:rPr>
              <a:t>Развитие студенческого самоуправления</a:t>
            </a:r>
          </a:p>
          <a:p>
            <a:r>
              <a:rPr lang="ru-RU" b="1" smtClean="0">
                <a:solidFill>
                  <a:srgbClr val="0070C0"/>
                </a:solidFill>
              </a:rPr>
              <a:t>Формирование культуры здорового образа жизни</a:t>
            </a:r>
          </a:p>
          <a:p>
            <a:r>
              <a:rPr lang="ru-RU" b="1" smtClean="0">
                <a:solidFill>
                  <a:srgbClr val="0070C0"/>
                </a:solidFill>
              </a:rPr>
              <a:t>Профессионально-трудовое</a:t>
            </a:r>
          </a:p>
          <a:p>
            <a:r>
              <a:rPr lang="ru-RU" b="1" smtClean="0">
                <a:solidFill>
                  <a:srgbClr val="0070C0"/>
                </a:solidFill>
              </a:rPr>
              <a:t>Организация работы с родителями</a:t>
            </a:r>
            <a:endParaRPr lang="ru-RU" smtClean="0"/>
          </a:p>
          <a:p>
            <a:endParaRPr lang="ru-RU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«Студент года»</a:t>
            </a:r>
            <a:endParaRPr lang="ru-RU" dirty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Елезова Лариса, группа ТЭ-11</a:t>
            </a:r>
          </a:p>
        </p:txBody>
      </p:sp>
      <p:pic>
        <p:nvPicPr>
          <p:cNvPr id="24580" name="Picture 2" descr="styd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071688"/>
            <a:ext cx="6072187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Школа актива</a:t>
            </a:r>
            <a:endParaRPr lang="ru-RU" dirty="0"/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Picture 2" descr="http://spoliteh.ru/images/stories/dok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428750"/>
            <a:ext cx="676275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53975"/>
            <a:ext cx="8286750" cy="109537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Работа строительного отряда</a:t>
            </a:r>
            <a:endParaRPr lang="ru-RU" dirty="0"/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8" name="Picture 2" descr="http://spoliteh.ru/images/stories/p6140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500188"/>
            <a:ext cx="6310313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Уровень воспитанности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50" y="1600200"/>
          <a:ext cx="8358188" cy="1736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547"/>
                <a:gridCol w="2089547"/>
                <a:gridCol w="2089547"/>
                <a:gridCol w="2089547"/>
              </a:tblGrid>
              <a:tr h="257164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Год обучения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Входной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Промежуточный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Итоговый 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2013-2014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3,98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4,03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4,12</a:t>
                      </a:r>
                      <a:endParaRPr lang="ru-RU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2012-2013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3,8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3,96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4,05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Достижения</a:t>
            </a:r>
            <a:endParaRPr lang="ru-RU" dirty="0"/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Диплом</a:t>
            </a:r>
            <a:r>
              <a:rPr lang="ru-RU" smtClean="0"/>
              <a:t> за лучшую организацию работы ССО «Грин Стрит»</a:t>
            </a:r>
          </a:p>
          <a:p>
            <a:r>
              <a:rPr lang="ru-RU" b="1" smtClean="0">
                <a:solidFill>
                  <a:srgbClr val="C00000"/>
                </a:solidFill>
              </a:rPr>
              <a:t>Благодарственное письмо </a:t>
            </a:r>
            <a:r>
              <a:rPr lang="ru-RU" smtClean="0"/>
              <a:t>от Комитета по Д.М. </a:t>
            </a:r>
            <a:r>
              <a:rPr lang="ru-RU" b="1" smtClean="0">
                <a:solidFill>
                  <a:srgbClr val="C00000"/>
                </a:solidFill>
              </a:rPr>
              <a:t>Грамота</a:t>
            </a:r>
            <a:r>
              <a:rPr lang="ru-RU" smtClean="0"/>
              <a:t> от центра профилактики ЗОЖ в районном слёте волонтёров;</a:t>
            </a:r>
          </a:p>
          <a:p>
            <a:r>
              <a:rPr lang="ru-RU" smtClean="0"/>
              <a:t>Международная спартакиада студентов п. Селенгинск(Байкальский медколледж и наш техникум) </a:t>
            </a:r>
            <a:r>
              <a:rPr lang="ru-RU" b="1" smtClean="0">
                <a:solidFill>
                  <a:srgbClr val="C00000"/>
                </a:solidFill>
              </a:rPr>
              <a:t>– 1 место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Работа соц. педагога</a:t>
            </a:r>
            <a:endParaRPr lang="ru-RU" dirty="0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Кол-во сирот в техникуме – 16</a:t>
            </a:r>
          </a:p>
          <a:p>
            <a:r>
              <a:rPr lang="ru-RU" smtClean="0"/>
              <a:t>Кол-во сирот в филиале – 23</a:t>
            </a:r>
          </a:p>
          <a:p>
            <a:r>
              <a:rPr lang="ru-RU" smtClean="0"/>
              <a:t>Выпуск – 8 студентов</a:t>
            </a:r>
          </a:p>
          <a:p>
            <a:pPr>
              <a:buFontTx/>
              <a:buNone/>
            </a:pPr>
            <a:endParaRPr lang="ru-RU" sz="1800" smtClean="0"/>
          </a:p>
          <a:p>
            <a:pPr>
              <a:buFontTx/>
              <a:buNone/>
            </a:pPr>
            <a:r>
              <a:rPr lang="ru-RU" sz="1800" b="1" smtClean="0">
                <a:solidFill>
                  <a:srgbClr val="C00000"/>
                </a:solidFill>
              </a:rPr>
              <a:t>Получили дополнительное образование на краткосрочных курсах:</a:t>
            </a:r>
          </a:p>
          <a:p>
            <a:r>
              <a:rPr lang="ru-RU" sz="1800" smtClean="0"/>
              <a:t>- водитель категории «В» -5 человек</a:t>
            </a:r>
          </a:p>
          <a:p>
            <a:r>
              <a:rPr lang="ru-RU" sz="1800" smtClean="0"/>
              <a:t>- водитель категории «С» - 1 человек </a:t>
            </a:r>
          </a:p>
          <a:p>
            <a:r>
              <a:rPr lang="ru-RU" sz="1800" smtClean="0"/>
              <a:t>- электрогазосварщик – 5человек</a:t>
            </a:r>
          </a:p>
          <a:p>
            <a:r>
              <a:rPr lang="ru-RU" sz="1800" smtClean="0"/>
              <a:t>-парикмахер – 1 человек</a:t>
            </a:r>
          </a:p>
          <a:p>
            <a:r>
              <a:rPr lang="ru-RU" sz="1800" smtClean="0"/>
              <a:t>- продавец – 1 человек</a:t>
            </a:r>
          </a:p>
          <a:p>
            <a:r>
              <a:rPr lang="ru-RU" sz="1800" smtClean="0"/>
              <a:t>- бухгалтер+1С Бухгалтерия –3человека. </a:t>
            </a:r>
          </a:p>
          <a:p>
            <a:pPr>
              <a:buFontTx/>
              <a:buNone/>
            </a:pPr>
            <a:r>
              <a:rPr lang="ru-RU" sz="1800" b="1" smtClean="0">
                <a:solidFill>
                  <a:srgbClr val="C00000"/>
                </a:solidFill>
              </a:rPr>
              <a:t>Итого: 16 человек.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Обеспеченность жильем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50" y="1600200"/>
          <a:ext cx="8358188" cy="1798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63"/>
                <a:gridCol w="2786063"/>
                <a:gridCol w="2786063"/>
              </a:tblGrid>
              <a:tr h="370840"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Техникум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Филиал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Имеют собственное жилье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10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13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Поставлены на учет для получения жилья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10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00" name="Picture 2" descr="IPC Феодосия &quot; В Украине техникумы и ПТУ переименуют в колледж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413"/>
            <a:ext cx="442753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 descr="Новость часа: Сальдо текущего счета платежного баланса - $79 млр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200" y="3284538"/>
            <a:ext cx="4649788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Профилактическая работа</a:t>
            </a:r>
            <a:endParaRPr lang="ru-RU" dirty="0"/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Стоят на внутреннем учете –  14 человек</a:t>
            </a:r>
          </a:p>
          <a:p>
            <a:r>
              <a:rPr lang="ru-RU" smtClean="0"/>
              <a:t>Стоят на учете в ПДН МВД России по Кабанскому району Глазков Алексей СВ-11 и                               Суханов Денис ПК-11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Общежитие</a:t>
            </a:r>
            <a:endParaRPr lang="ru-RU" dirty="0"/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b="1" smtClean="0">
                <a:solidFill>
                  <a:srgbClr val="C00000"/>
                </a:solidFill>
              </a:rPr>
              <a:t>География проживающих в общежитии</a:t>
            </a:r>
          </a:p>
          <a:p>
            <a:r>
              <a:rPr lang="ru-RU" smtClean="0"/>
              <a:t>Кабанский  район  -68 чел., </a:t>
            </a:r>
          </a:p>
          <a:p>
            <a:r>
              <a:rPr lang="ru-RU" smtClean="0"/>
              <a:t>Забайкальский  край - 2, </a:t>
            </a:r>
          </a:p>
          <a:p>
            <a:r>
              <a:rPr lang="ru-RU" smtClean="0"/>
              <a:t>другие районы Бурятии - 10, </a:t>
            </a:r>
          </a:p>
          <a:p>
            <a:r>
              <a:rPr lang="ru-RU" smtClean="0"/>
              <a:t>из Монголии -16, </a:t>
            </a:r>
          </a:p>
          <a:p>
            <a:r>
              <a:rPr lang="ru-RU" smtClean="0"/>
              <a:t>из Якутска – 4</a:t>
            </a:r>
          </a:p>
          <a:p>
            <a:pPr>
              <a:buFontTx/>
              <a:buNone/>
            </a:pPr>
            <a:r>
              <a:rPr lang="ru-RU" b="1" smtClean="0">
                <a:solidFill>
                  <a:srgbClr val="0070C0"/>
                </a:solidFill>
              </a:rPr>
              <a:t>Всего проживало -</a:t>
            </a:r>
            <a:r>
              <a:rPr lang="ru-RU" b="1" smtClean="0">
                <a:solidFill>
                  <a:srgbClr val="C00000"/>
                </a:solidFill>
              </a:rPr>
              <a:t>111</a:t>
            </a:r>
            <a:r>
              <a:rPr lang="ru-RU" b="1" smtClean="0">
                <a:solidFill>
                  <a:srgbClr val="0070C0"/>
                </a:solidFill>
              </a:rPr>
              <a:t> в головном техникуме, </a:t>
            </a:r>
            <a:r>
              <a:rPr lang="ru-RU" b="1" smtClean="0">
                <a:solidFill>
                  <a:srgbClr val="C00000"/>
                </a:solidFill>
              </a:rPr>
              <a:t>20</a:t>
            </a:r>
            <a:r>
              <a:rPr lang="ru-RU" b="1" smtClean="0">
                <a:solidFill>
                  <a:srgbClr val="0070C0"/>
                </a:solidFill>
              </a:rPr>
              <a:t> - в филиале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Работа музея</a:t>
            </a:r>
            <a:endParaRPr lang="ru-RU" dirty="0"/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1" smtClean="0">
                <a:solidFill>
                  <a:srgbClr val="C00000"/>
                </a:solidFill>
              </a:rPr>
              <a:t>Лекции:</a:t>
            </a:r>
          </a:p>
          <a:p>
            <a:pPr>
              <a:buFontTx/>
              <a:buNone/>
            </a:pPr>
            <a:r>
              <a:rPr lang="ru-RU" smtClean="0">
                <a:solidFill>
                  <a:srgbClr val="0070C0"/>
                </a:solidFill>
              </a:rPr>
              <a:t>Дети блокады</a:t>
            </a:r>
          </a:p>
          <a:p>
            <a:pPr>
              <a:buFontTx/>
              <a:buNone/>
            </a:pPr>
            <a:r>
              <a:rPr lang="ru-RU" smtClean="0">
                <a:solidFill>
                  <a:srgbClr val="0070C0"/>
                </a:solidFill>
              </a:rPr>
              <a:t>Пионеры – герои</a:t>
            </a:r>
          </a:p>
          <a:p>
            <a:pPr>
              <a:buFontTx/>
              <a:buNone/>
            </a:pPr>
            <a:r>
              <a:rPr lang="ru-RU" smtClean="0">
                <a:solidFill>
                  <a:srgbClr val="0070C0"/>
                </a:solidFill>
              </a:rPr>
              <a:t>Наш край</a:t>
            </a:r>
          </a:p>
          <a:p>
            <a:pPr>
              <a:buFontTx/>
              <a:buNone/>
            </a:pPr>
            <a:r>
              <a:rPr lang="ru-RU" smtClean="0">
                <a:solidFill>
                  <a:srgbClr val="0070C0"/>
                </a:solidFill>
              </a:rPr>
              <a:t>Мы помним их</a:t>
            </a:r>
          </a:p>
          <a:p>
            <a:pPr>
              <a:buFontTx/>
              <a:buNone/>
            </a:pPr>
            <a:r>
              <a:rPr lang="ru-RU" smtClean="0">
                <a:solidFill>
                  <a:srgbClr val="0070C0"/>
                </a:solidFill>
              </a:rPr>
              <a:t>Наши земляки – наша гордость</a:t>
            </a:r>
          </a:p>
          <a:p>
            <a:pPr>
              <a:buFontTx/>
              <a:buNone/>
            </a:pPr>
            <a:r>
              <a:rPr lang="ru-RU" smtClean="0">
                <a:solidFill>
                  <a:srgbClr val="0070C0"/>
                </a:solidFill>
              </a:rPr>
              <a:t>Они стояли у истоков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Работа музея</a:t>
            </a:r>
            <a:endParaRPr lang="ru-RU" dirty="0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20" name="Picture 5" descr="09052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628775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53975"/>
            <a:ext cx="8501062" cy="1095375"/>
          </a:xfrm>
        </p:spPr>
        <p:txBody>
          <a:bodyPr/>
          <a:lstStyle/>
          <a:p>
            <a:pPr>
              <a:defRPr/>
            </a:pPr>
            <a:r>
              <a:rPr lang="ru-RU" sz="3200" dirty="0" smtClean="0"/>
              <a:t>Работа библиотечно-информационного центра</a:t>
            </a:r>
            <a:endParaRPr lang="ru-RU" sz="3200" dirty="0"/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Новое поступление книг в декабре 2013 года  </a:t>
            </a:r>
            <a:r>
              <a:rPr lang="ru-RU" u="sng" smtClean="0"/>
              <a:t>398 </a:t>
            </a:r>
            <a:r>
              <a:rPr lang="ru-RU" smtClean="0"/>
              <a:t>экз. на сумму </a:t>
            </a:r>
            <a:r>
              <a:rPr lang="ru-RU" u="sng" smtClean="0"/>
              <a:t>180,297-20 руб.. </a:t>
            </a:r>
            <a:endParaRPr lang="ru-RU" smtClean="0"/>
          </a:p>
          <a:p>
            <a:r>
              <a:rPr lang="ru-RU" smtClean="0"/>
              <a:t>Селенгинск- 220 экз. на сумму – 97,902-20 руб.</a:t>
            </a:r>
          </a:p>
          <a:p>
            <a:r>
              <a:rPr lang="ru-RU" smtClean="0"/>
              <a:t>Каменск – 178 экз. на сумму – 82,395-00 руб.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Тематические выставки</a:t>
            </a:r>
            <a:endParaRPr lang="ru-RU" dirty="0"/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smtClean="0"/>
              <a:t>195 лет со дня рождения А.К. Толстого</a:t>
            </a:r>
          </a:p>
          <a:p>
            <a:r>
              <a:rPr lang="ru-RU" sz="1800" b="1" smtClean="0"/>
              <a:t>90 лет со дня рождения поэта Эдуарда Ассадова</a:t>
            </a:r>
          </a:p>
          <a:p>
            <a:r>
              <a:rPr lang="ru-RU" sz="1800" b="1" smtClean="0"/>
              <a:t>185 лет со дня рождения Льва Николаевича Толстого</a:t>
            </a:r>
          </a:p>
          <a:p>
            <a:r>
              <a:rPr lang="ru-RU" sz="1800" b="1" smtClean="0"/>
              <a:t>Выставка ко дню рождению СЦКК «Жизнь комбината. День за днём»</a:t>
            </a:r>
          </a:p>
          <a:p>
            <a:r>
              <a:rPr lang="ru-RU" sz="1800" b="1" smtClean="0"/>
              <a:t>190 лет со дня рождения русского писателя и публициста И.С. Аксакова</a:t>
            </a:r>
          </a:p>
          <a:p>
            <a:r>
              <a:rPr lang="ru-RU" sz="1800" b="1" smtClean="0"/>
              <a:t>30 декабря «День памяти жертв политических репрессий»</a:t>
            </a:r>
          </a:p>
          <a:p>
            <a:r>
              <a:rPr lang="ru-RU" sz="1800" b="1" smtClean="0"/>
              <a:t>«День народного единства»</a:t>
            </a:r>
          </a:p>
          <a:p>
            <a:r>
              <a:rPr lang="ru-RU" sz="1800" b="1" smtClean="0"/>
              <a:t>195 лет со дня рождения Ивана  Сергеевича Тургенева</a:t>
            </a:r>
          </a:p>
          <a:p>
            <a:r>
              <a:rPr lang="ru-RU" sz="1800" b="1" smtClean="0"/>
              <a:t>Осторожно СПИД</a:t>
            </a:r>
          </a:p>
          <a:p>
            <a:r>
              <a:rPr lang="ru-RU" sz="1800" b="1" smtClean="0"/>
              <a:t>90 летию Российской конституции</a:t>
            </a:r>
          </a:p>
          <a:p>
            <a:r>
              <a:rPr lang="ru-RU" sz="1800" b="1" smtClean="0"/>
              <a:t>210 лет со дня рождения Фёдора Ивановича Тютчева</a:t>
            </a:r>
          </a:p>
          <a:p>
            <a:r>
              <a:rPr lang="ru-RU" sz="1800" b="1" smtClean="0"/>
              <a:t>95 летию со дня рождения Александра Исаевича Солженицына</a:t>
            </a:r>
          </a:p>
          <a:p>
            <a:r>
              <a:rPr lang="ru-RU" sz="1800" b="1" smtClean="0"/>
              <a:t>«На встречу к 35-летию техникума»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Дополнительные услуги БИЦ</a:t>
            </a:r>
            <a:endParaRPr lang="ru-RU" dirty="0"/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2013-2014 учебный год - 30933,45 руб. </a:t>
            </a:r>
          </a:p>
          <a:p>
            <a:r>
              <a:rPr lang="ru-RU" smtClean="0">
                <a:solidFill>
                  <a:srgbClr val="C00000"/>
                </a:solidFill>
              </a:rPr>
              <a:t>2012-2013 учебный год - 28124.10 руб.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4438" y="0"/>
            <a:ext cx="7929562" cy="1095375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Информационно-методический центр</a:t>
            </a:r>
            <a:endParaRPr lang="ru-RU" sz="3600" dirty="0"/>
          </a:p>
        </p:txBody>
      </p:sp>
      <p:sp>
        <p:nvSpPr>
          <p:cNvPr id="38915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b="1" smtClean="0">
                <a:solidFill>
                  <a:srgbClr val="EB6E07"/>
                </a:solidFill>
              </a:rPr>
              <a:t>Единая  методическая  тема</a:t>
            </a:r>
          </a:p>
          <a:p>
            <a:pPr algn="ctr">
              <a:buFontTx/>
              <a:buNone/>
            </a:pPr>
            <a:r>
              <a:rPr lang="ru-RU" smtClean="0"/>
              <a:t> </a:t>
            </a:r>
            <a:r>
              <a:rPr lang="ru-RU" b="1" smtClean="0">
                <a:solidFill>
                  <a:srgbClr val="0070C0"/>
                </a:solidFill>
              </a:rPr>
              <a:t>«Повышение качества подготовки студентов путем внедрения в учебно-воспитательный процесс модульно-компетентностной основы профессионального образования и федеральных государственных образовательных стандартов третьего поколения»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285750"/>
            <a:ext cx="7929562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700" dirty="0" smtClean="0">
                <a:hlinkClick r:id="rId2" action="ppaction://hlinkfile"/>
              </a:rPr>
              <a:t>Повышение квалификации и педагогического мастерства преподавателей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9939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9940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ru-RU" smtClean="0"/>
              <a:t>Прошли обучение – </a:t>
            </a:r>
            <a:r>
              <a:rPr lang="ru-RU" b="1" smtClean="0">
                <a:solidFill>
                  <a:srgbClr val="EB6E07"/>
                </a:solidFill>
              </a:rPr>
              <a:t>33  работника</a:t>
            </a:r>
          </a:p>
          <a:p>
            <a:r>
              <a:rPr lang="ru-RU" smtClean="0"/>
              <a:t> </a:t>
            </a:r>
            <a:r>
              <a:rPr lang="ru-RU" b="1" smtClean="0">
                <a:solidFill>
                  <a:srgbClr val="EB6E07"/>
                </a:solidFill>
              </a:rPr>
              <a:t>Дважды </a:t>
            </a:r>
            <a:r>
              <a:rPr lang="ru-RU" smtClean="0"/>
              <a:t>– Левковская Н.А., Мордовская О.Н., Толстихина М.М.</a:t>
            </a:r>
          </a:p>
          <a:p>
            <a:r>
              <a:rPr lang="ru-RU" b="1" smtClean="0">
                <a:solidFill>
                  <a:srgbClr val="EB6E07"/>
                </a:solidFill>
              </a:rPr>
              <a:t>Трижды</a:t>
            </a:r>
            <a:r>
              <a:rPr lang="ru-RU" smtClean="0"/>
              <a:t> -  Шлыкова Е.А., Румянцева Н.Н., Вторушина Е.В.</a:t>
            </a:r>
          </a:p>
        </p:txBody>
      </p:sp>
      <p:pic>
        <p:nvPicPr>
          <p:cNvPr id="39941" name="Picture 6" descr="Курсы повышения квалификации по программе &quot;Информационные компетенции и публикационная активность преподавателя и научного сотр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38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err="1" smtClean="0"/>
              <a:t>Внутритехникумовская</a:t>
            </a:r>
            <a:r>
              <a:rPr lang="ru-RU" sz="2800" dirty="0" smtClean="0"/>
              <a:t> система повышения квалификации</a:t>
            </a:r>
            <a:endParaRPr lang="ru-RU" sz="2800" dirty="0"/>
          </a:p>
        </p:txBody>
      </p:sp>
      <p:pic>
        <p:nvPicPr>
          <p:cNvPr id="40963" name="Picture 4" descr="R:\Полный доступ для Всех\ФОТОГРАФИИ  2013 г 2014 г\2014\педсовет  10.01.14итоги 2013 г\77777775555 2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43000"/>
            <a:ext cx="4572000" cy="3160713"/>
          </a:xfrm>
          <a:noFill/>
        </p:spPr>
      </p:pic>
      <p:pic>
        <p:nvPicPr>
          <p:cNvPr id="40964" name="Picture 5" descr="R:\Полный доступ для Всех\БИБЛИОТЕКА\фото НПК 29.05.14 г\3лл 1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143000"/>
            <a:ext cx="4572000" cy="3214688"/>
          </a:xfrm>
          <a:noFill/>
        </p:spPr>
      </p:pic>
      <p:pic>
        <p:nvPicPr>
          <p:cNvPr id="40965" name="Picture 6" descr="R:\Полный доступ для Всех\БИБЛИОТЕКА\фото НПК 29.05.14 г\3лл 1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62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7" descr="R:\Полный доступ для Всех\БИБЛИОТЕКА\фото НПК 29.05.14 г\3лл 3927 (13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7963" y="4292600"/>
            <a:ext cx="385603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9" descr="Педиатри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25" y="4286250"/>
            <a:ext cx="28289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Потенциал Республики Бурятия</a:t>
            </a:r>
            <a:endParaRPr lang="ru-RU" dirty="0"/>
          </a:p>
        </p:txBody>
      </p:sp>
      <p:sp>
        <p:nvSpPr>
          <p:cNvPr id="5123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ru-RU" smtClean="0"/>
              <a:t>Минерально-сырьевая база</a:t>
            </a:r>
          </a:p>
          <a:p>
            <a:r>
              <a:rPr lang="ru-RU" smtClean="0"/>
              <a:t>Интеллектуальный и культурно-исторический центр</a:t>
            </a:r>
          </a:p>
          <a:p>
            <a:r>
              <a:rPr lang="ru-RU" smtClean="0"/>
              <a:t>Доступность образования</a:t>
            </a:r>
          </a:p>
        </p:txBody>
      </p:sp>
      <p:sp>
        <p:nvSpPr>
          <p:cNvPr id="5124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125" name="Picture 2" descr="К сведению гражда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628775"/>
            <a:ext cx="4027487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hlinkClick r:id="rId2" action="ppaction://hlinkfile"/>
              </a:rPr>
              <a:t>Тематические декады</a:t>
            </a:r>
            <a:endParaRPr lang="ru-RU" dirty="0"/>
          </a:p>
        </p:txBody>
      </p:sp>
      <p:sp>
        <p:nvSpPr>
          <p:cNvPr id="41987" name="Текст 7"/>
          <p:cNvSpPr>
            <a:spLocks noGrp="1"/>
          </p:cNvSpPr>
          <p:nvPr>
            <p:ph type="body" idx="1"/>
          </p:nvPr>
        </p:nvSpPr>
        <p:spPr>
          <a:xfrm>
            <a:off x="457200" y="1428750"/>
            <a:ext cx="4040188" cy="1143000"/>
          </a:xfrm>
        </p:spPr>
        <p:txBody>
          <a:bodyPr/>
          <a:lstStyle/>
          <a:p>
            <a:pPr algn="ctr"/>
            <a:r>
              <a:rPr lang="ru-RU" smtClean="0"/>
              <a:t>Техническое обслуживание и ремонт автомобильного транспорта (октябрь)</a:t>
            </a:r>
          </a:p>
        </p:txBody>
      </p:sp>
      <p:pic>
        <p:nvPicPr>
          <p:cNvPr id="41988" name="Picture 6" descr="R:\Полный доступ для Всех\ФОТОГРАФИИ  2013 г 2014 г\2013\Декада автомобилисты 2013\777 0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635250"/>
            <a:ext cx="4040188" cy="3030538"/>
          </a:xfrm>
          <a:noFill/>
        </p:spPr>
      </p:pic>
      <p:sp>
        <p:nvSpPr>
          <p:cNvPr id="4198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428750"/>
            <a:ext cx="4041775" cy="1000125"/>
          </a:xfrm>
        </p:spPr>
        <p:txBody>
          <a:bodyPr/>
          <a:lstStyle/>
          <a:p>
            <a:pPr algn="ctr"/>
            <a:r>
              <a:rPr lang="ru-RU" smtClean="0"/>
              <a:t>Электроснабжение (декабрь)</a:t>
            </a:r>
          </a:p>
        </p:txBody>
      </p:sp>
      <p:pic>
        <p:nvPicPr>
          <p:cNvPr id="41990" name="Picture 7" descr="R:\Полный доступ для Всех\ФОТОГРАФИИ  2013 г 2014 г\2013\деккада електрики\ооо 1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645025" y="2635250"/>
            <a:ext cx="4041775" cy="3030538"/>
          </a:xfrm>
          <a:noFill/>
        </p:spPr>
      </p:pic>
      <p:sp>
        <p:nvSpPr>
          <p:cNvPr id="41991" name="TextBox 16"/>
          <p:cNvSpPr txBox="1">
            <a:spLocks noChangeArrowheads="1"/>
          </p:cNvSpPr>
          <p:nvPr/>
        </p:nvSpPr>
        <p:spPr bwMode="auto">
          <a:xfrm>
            <a:off x="5572125" y="5786438"/>
            <a:ext cx="3643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ru-RU" sz="2400" dirty="0" smtClean="0"/>
              <a:t>                  </a:t>
            </a:r>
            <a:endParaRPr lang="ru-RU" sz="2400" dirty="0"/>
          </a:p>
        </p:txBody>
      </p:sp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1428750" y="214313"/>
            <a:ext cx="7358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НПК  «Педагогическое сопровождение в деятельности профессиональной образовательной организации» </a:t>
            </a:r>
          </a:p>
        </p:txBody>
      </p:sp>
      <p:pic>
        <p:nvPicPr>
          <p:cNvPr id="43012" name="Picture 3" descr="R:\Полный доступ для Всех\БИБЛИОТЕКА\фото НПК 29.05.14 г\3лл 3927 (4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5385"/>
          <a:stretch>
            <a:fillRect/>
          </a:stretch>
        </p:blipFill>
        <p:spPr>
          <a:xfrm>
            <a:off x="0" y="1143000"/>
            <a:ext cx="4714875" cy="3708400"/>
          </a:xfrm>
          <a:noFill/>
        </p:spPr>
      </p:pic>
      <p:pic>
        <p:nvPicPr>
          <p:cNvPr id="43013" name="Picture 4" descr="R:\Полный доступ для Всех\БИБЛИОТЕКА\фото НПК 29.05.14 г\3лл 3927 (8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3"/>
            <a:ext cx="31432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5" descr="R:\Полный доступ для Всех\БИБЛИОТЕКА\фото НПК 29.05.14 г\3лл 3927 (15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4786313"/>
            <a:ext cx="311308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6" descr="R:\Полный доступ для Всех\БИБЛИОТЕКА\фото НПК 29.05.14 г\3лл 3927 (20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3775" y="4786313"/>
            <a:ext cx="307022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7" descr="R:\Полный доступ для Всех\БИБЛИОТЕКА\фото НПК 29.05.14 г\3лл 3927 (2).jpg"/>
          <p:cNvPicPr>
            <a:picLocks noChangeAspect="1" noChangeArrowheads="1"/>
          </p:cNvPicPr>
          <p:nvPr/>
        </p:nvPicPr>
        <p:blipFill>
          <a:blip r:embed="rId6" cstate="print"/>
          <a:srcRect l="9972" r="2"/>
          <a:stretch>
            <a:fillRect/>
          </a:stretch>
        </p:blipFill>
        <p:spPr bwMode="auto">
          <a:xfrm>
            <a:off x="4643438" y="1143000"/>
            <a:ext cx="4500562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53975"/>
            <a:ext cx="7929562" cy="10953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sz="3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Аттестация </a:t>
            </a:r>
            <a:r>
              <a:rPr lang="ru-RU" sz="33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пед</a:t>
            </a:r>
            <a:r>
              <a:rPr lang="ru-RU" sz="3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работников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500" y="1357313"/>
          <a:ext cx="7429500" cy="4297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776"/>
                <a:gridCol w="3714776"/>
              </a:tblGrid>
              <a:tr h="12479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Высшая категория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Комарова Е.И.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Первая категория</a:t>
                      </a:r>
                      <a:r>
                        <a:rPr lang="ru-RU" sz="2400" baseline="0" dirty="0" smtClean="0"/>
                        <a:t>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Сучкова Т.В.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Соответствие занимаемой должности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Залуцкий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А.И.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Касьянова Л.Ю.</a:t>
                      </a:r>
                    </a:p>
                    <a:p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Мухтарулина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А.К.</a:t>
                      </a:r>
                    </a:p>
                    <a:p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Толстихина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М.М.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Суранова Ю.А.</a:t>
                      </a:r>
                    </a:p>
                    <a:p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Божеева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В.С.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Ушакова Н.В.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Залуцкая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Г.В. </a:t>
                      </a:r>
                    </a:p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Каплин С.М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4438" y="53975"/>
            <a:ext cx="7929562" cy="109537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Открытые уроки</a:t>
            </a:r>
            <a:endParaRPr lang="ru-RU" dirty="0"/>
          </a:p>
        </p:txBody>
      </p:sp>
      <p:sp>
        <p:nvSpPr>
          <p:cNvPr id="45059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ru-RU" smtClean="0"/>
              <a:t>Проведено 14 открытых уроков (в прошлом году – 27)</a:t>
            </a:r>
          </a:p>
          <a:p>
            <a:endParaRPr lang="ru-RU" smtClean="0"/>
          </a:p>
          <a:p>
            <a:r>
              <a:rPr lang="ru-RU" smtClean="0"/>
              <a:t>Шустова Т.С., Божеева В.С., Переушина Л.В. – дипломанты конкурса «Педагог-новатор»</a:t>
            </a:r>
          </a:p>
        </p:txBody>
      </p:sp>
      <p:sp>
        <p:nvSpPr>
          <p:cNvPr id="45060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5061" name="Picture 4" descr="99 001.jpg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4524375" y="1500188"/>
            <a:ext cx="4619625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3000" y="53975"/>
            <a:ext cx="8001000" cy="10953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Аккредитация и лицензирование</a:t>
            </a:r>
            <a:endParaRPr lang="ru-RU" dirty="0"/>
          </a:p>
        </p:txBody>
      </p:sp>
      <p:sp>
        <p:nvSpPr>
          <p:cNvPr id="46083" name="Текст 5"/>
          <p:cNvSpPr>
            <a:spLocks noGrp="1"/>
          </p:cNvSpPr>
          <p:nvPr>
            <p:ph type="body" idx="1"/>
          </p:nvPr>
        </p:nvSpPr>
        <p:spPr>
          <a:xfrm>
            <a:off x="457200" y="1428750"/>
            <a:ext cx="4040188" cy="746125"/>
          </a:xfrm>
        </p:spPr>
        <p:txBody>
          <a:bodyPr/>
          <a:lstStyle/>
          <a:p>
            <a:pPr algn="ctr"/>
            <a:r>
              <a:rPr lang="ru-RU" smtClean="0"/>
              <a:t>Аккредитация (декабрь 2013)</a:t>
            </a:r>
          </a:p>
        </p:txBody>
      </p:sp>
      <p:sp>
        <p:nvSpPr>
          <p:cNvPr id="46084" name="Содержимое 6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r>
              <a:rPr lang="ru-RU" smtClean="0"/>
              <a:t>Сучкова Т.В.</a:t>
            </a:r>
          </a:p>
          <a:p>
            <a:r>
              <a:rPr lang="ru-RU" smtClean="0"/>
              <a:t>Попова О.Н.</a:t>
            </a:r>
          </a:p>
          <a:p>
            <a:r>
              <a:rPr lang="ru-RU" smtClean="0"/>
              <a:t>Лисунова  С.Н.</a:t>
            </a:r>
          </a:p>
          <a:p>
            <a:endParaRPr lang="ru-RU" smtClean="0"/>
          </a:p>
          <a:p>
            <a:pPr lvl="1"/>
            <a:r>
              <a:rPr lang="ru-RU" sz="2800" b="1" smtClean="0">
                <a:solidFill>
                  <a:srgbClr val="EB6E07"/>
                </a:solidFill>
              </a:rPr>
              <a:t>приложение №3 к свидетельству о государственной аккредитации серия 03 № 00602 от 13.12.2013</a:t>
            </a:r>
          </a:p>
        </p:txBody>
      </p:sp>
      <p:sp>
        <p:nvSpPr>
          <p:cNvPr id="46085" name="Текст 7"/>
          <p:cNvSpPr>
            <a:spLocks noGrp="1"/>
          </p:cNvSpPr>
          <p:nvPr>
            <p:ph type="body" sz="quarter" idx="3"/>
          </p:nvPr>
        </p:nvSpPr>
        <p:spPr>
          <a:xfrm>
            <a:off x="4643438" y="1214438"/>
            <a:ext cx="4041775" cy="500062"/>
          </a:xfrm>
        </p:spPr>
        <p:txBody>
          <a:bodyPr/>
          <a:lstStyle/>
          <a:p>
            <a:r>
              <a:rPr lang="ru-RU" smtClean="0"/>
              <a:t>Лицензирование (май 2014)</a:t>
            </a:r>
          </a:p>
        </p:txBody>
      </p:sp>
      <p:sp>
        <p:nvSpPr>
          <p:cNvPr id="46086" name="Содержимое 8"/>
          <p:cNvSpPr>
            <a:spLocks noGrp="1"/>
          </p:cNvSpPr>
          <p:nvPr>
            <p:ph sz="quarter" idx="4"/>
          </p:nvPr>
        </p:nvSpPr>
        <p:spPr>
          <a:xfrm>
            <a:off x="4645025" y="1857375"/>
            <a:ext cx="4041775" cy="4268788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</a:rPr>
              <a:t>Хилаева Н.П.</a:t>
            </a:r>
          </a:p>
          <a:p>
            <a:r>
              <a:rPr lang="ru-RU" sz="2000" smtClean="0">
                <a:solidFill>
                  <a:schemeClr val="tx1"/>
                </a:solidFill>
              </a:rPr>
              <a:t> Попова О.Н.</a:t>
            </a:r>
          </a:p>
          <a:p>
            <a:r>
              <a:rPr lang="ru-RU" sz="2000" smtClean="0">
                <a:solidFill>
                  <a:schemeClr val="tx1"/>
                </a:solidFill>
              </a:rPr>
              <a:t> Лисунова С.Н.</a:t>
            </a:r>
          </a:p>
          <a:p>
            <a:r>
              <a:rPr lang="ru-RU" sz="2000" smtClean="0">
                <a:solidFill>
                  <a:schemeClr val="tx1"/>
                </a:solidFill>
              </a:rPr>
              <a:t> Батурина О.Д.</a:t>
            </a:r>
          </a:p>
          <a:p>
            <a:r>
              <a:rPr lang="ru-RU" sz="2000" smtClean="0">
                <a:solidFill>
                  <a:schemeClr val="tx1"/>
                </a:solidFill>
              </a:rPr>
              <a:t> Жданович Т.М.</a:t>
            </a:r>
          </a:p>
          <a:p>
            <a:r>
              <a:rPr lang="ru-RU" sz="2000" smtClean="0">
                <a:solidFill>
                  <a:schemeClr val="tx1"/>
                </a:solidFill>
              </a:rPr>
              <a:t> Осокина И.Ю.,</a:t>
            </a:r>
          </a:p>
          <a:p>
            <a:r>
              <a:rPr lang="ru-RU" sz="2000" smtClean="0">
                <a:solidFill>
                  <a:schemeClr val="tx1"/>
                </a:solidFill>
              </a:rPr>
              <a:t> Дмитриев В.Н.</a:t>
            </a:r>
            <a:endParaRPr lang="ru-RU" smtClean="0"/>
          </a:p>
          <a:p>
            <a:r>
              <a:rPr lang="ru-RU" sz="1800" b="1" smtClean="0">
                <a:solidFill>
                  <a:srgbClr val="EB6E07"/>
                </a:solidFill>
              </a:rPr>
              <a:t>приложение №1 и №2 к лицензии  серия 03</a:t>
            </a:r>
            <a:r>
              <a:rPr lang="en-US" sz="1800" b="1" smtClean="0">
                <a:solidFill>
                  <a:srgbClr val="EB6E07"/>
                </a:solidFill>
              </a:rPr>
              <a:t>II</a:t>
            </a:r>
            <a:r>
              <a:rPr lang="ru-RU" sz="1800" b="1" smtClean="0">
                <a:solidFill>
                  <a:srgbClr val="EB6E07"/>
                </a:solidFill>
              </a:rPr>
              <a:t>01 № 0000856 от 24.04.2014 и серия 03</a:t>
            </a:r>
            <a:r>
              <a:rPr lang="en-US" sz="1800" b="1" smtClean="0">
                <a:solidFill>
                  <a:srgbClr val="EB6E07"/>
                </a:solidFill>
              </a:rPr>
              <a:t>II</a:t>
            </a:r>
            <a:r>
              <a:rPr lang="ru-RU" sz="1800" b="1" smtClean="0">
                <a:solidFill>
                  <a:srgbClr val="EB6E07"/>
                </a:solidFill>
              </a:rPr>
              <a:t>01 № 0000884 от 24.04.2014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53975"/>
            <a:ext cx="7929562" cy="10953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Изучение, обобщение и распространение педагогического опыта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7107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r>
              <a:rPr lang="ru-RU" smtClean="0"/>
              <a:t>Получение грифа СибГТУ</a:t>
            </a:r>
          </a:p>
        </p:txBody>
      </p:sp>
      <p:sp>
        <p:nvSpPr>
          <p:cNvPr id="47108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325688"/>
          </a:xfrm>
        </p:spPr>
        <p:txBody>
          <a:bodyPr/>
          <a:lstStyle/>
          <a:p>
            <a:r>
              <a:rPr lang="ru-RU" smtClean="0"/>
              <a:t>Орлова Т.В.</a:t>
            </a:r>
          </a:p>
          <a:p>
            <a:r>
              <a:rPr lang="ru-RU" smtClean="0"/>
              <a:t>Попова О.Н.</a:t>
            </a:r>
          </a:p>
          <a:p>
            <a:r>
              <a:rPr lang="ru-RU" smtClean="0"/>
              <a:t>Сучкова Т.В.</a:t>
            </a:r>
          </a:p>
          <a:p>
            <a:r>
              <a:rPr lang="ru-RU" smtClean="0"/>
              <a:t>Вторушина Е.В.</a:t>
            </a:r>
          </a:p>
          <a:p>
            <a:r>
              <a:rPr lang="ru-RU" smtClean="0"/>
              <a:t>Ушакова Н.В.</a:t>
            </a:r>
          </a:p>
        </p:txBody>
      </p:sp>
      <p:sp>
        <p:nvSpPr>
          <p:cNvPr id="47109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pPr algn="ctr"/>
            <a:r>
              <a:rPr lang="ru-RU" smtClean="0"/>
              <a:t>Совместное издание с СибГТУ</a:t>
            </a:r>
          </a:p>
        </p:txBody>
      </p:sp>
      <p:sp>
        <p:nvSpPr>
          <p:cNvPr id="47110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039938"/>
          </a:xfrm>
        </p:spPr>
        <p:txBody>
          <a:bodyPr/>
          <a:lstStyle/>
          <a:p>
            <a:r>
              <a:rPr lang="ru-RU" smtClean="0"/>
              <a:t>Батурина О.Д.</a:t>
            </a:r>
          </a:p>
          <a:p>
            <a:r>
              <a:rPr lang="ru-RU" smtClean="0"/>
              <a:t>Жданович Т.М.</a:t>
            </a:r>
          </a:p>
          <a:p>
            <a:r>
              <a:rPr lang="ru-RU" smtClean="0"/>
              <a:t>Орлова Т.В.</a:t>
            </a:r>
          </a:p>
          <a:p>
            <a:r>
              <a:rPr lang="ru-RU" smtClean="0"/>
              <a:t>Данилова Н.Я.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63" y="4500563"/>
            <a:ext cx="6929437" cy="2071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EB6E07"/>
                </a:solidFill>
              </a:rPr>
              <a:t> Вторушиной Е.В. с рекомендацией для совместного издания рабочей тетради «Правовое основы профессиональной деятельности» от доцента кафедры политологии и права гуманитарного факультета </a:t>
            </a:r>
            <a:r>
              <a:rPr lang="ru-RU" dirty="0" err="1">
                <a:solidFill>
                  <a:srgbClr val="EB6E07"/>
                </a:solidFill>
              </a:rPr>
              <a:t>СибГТУ</a:t>
            </a:r>
            <a:r>
              <a:rPr lang="ru-RU" dirty="0">
                <a:solidFill>
                  <a:srgbClr val="EB6E07"/>
                </a:solidFill>
              </a:rPr>
              <a:t>, </a:t>
            </a:r>
            <a:r>
              <a:rPr lang="ru-RU" dirty="0" err="1">
                <a:solidFill>
                  <a:srgbClr val="EB6E07"/>
                </a:solidFill>
              </a:rPr>
              <a:t>к.ю.н</a:t>
            </a:r>
            <a:r>
              <a:rPr lang="ru-RU" dirty="0">
                <a:solidFill>
                  <a:srgbClr val="EB6E07"/>
                </a:solidFill>
              </a:rPr>
              <a:t>, </a:t>
            </a:r>
            <a:r>
              <a:rPr lang="ru-RU" dirty="0" err="1">
                <a:solidFill>
                  <a:srgbClr val="EB6E07"/>
                </a:solidFill>
              </a:rPr>
              <a:t>Шаповаловой</a:t>
            </a:r>
            <a:r>
              <a:rPr lang="ru-RU" dirty="0">
                <a:solidFill>
                  <a:srgbClr val="EB6E07"/>
                </a:solidFill>
              </a:rPr>
              <a:t> Т.Ю.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Участие  </a:t>
            </a:r>
            <a:r>
              <a:rPr lang="ru-RU" dirty="0" err="1" smtClean="0"/>
              <a:t>пед</a:t>
            </a:r>
            <a:r>
              <a:rPr lang="ru-RU" dirty="0" smtClean="0"/>
              <a:t>. работников в конкурсах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285750" y="1600200"/>
          <a:ext cx="8358188" cy="475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63"/>
                <a:gridCol w="2786063"/>
                <a:gridCol w="278606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ФИО педагога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Всероссийский конкурс «Искра педагогического мастерства»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Иванова И.А.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Переушина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Л.В.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Сертификат участия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ru-RU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межрегиональный конкурс педагогического мастерства «Педагог-новатор»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Переушина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Л.В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Ушакова Н.В.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Шустова Т.С.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Божеева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В.С.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Вторушина Е.В.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Шишмарева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О.В.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Батурина О.Д.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1,3 место, номинация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Республиканская дистанционная   выставка-ярмарка педагогических идей</a:t>
                      </a:r>
                      <a:endParaRPr lang="ru-RU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Вторушина Е.В.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Ушакова Н.В.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Шустова Т.С.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Каплин С.М.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Орлова Т.В.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 две номинации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38" y="53975"/>
            <a:ext cx="7929562" cy="10953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Студенческое общество «Созвездие»</a:t>
            </a:r>
            <a:endParaRPr lang="ru-RU" dirty="0"/>
          </a:p>
        </p:txBody>
      </p:sp>
      <p:sp>
        <p:nvSpPr>
          <p:cNvPr id="491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Число участия </a:t>
            </a:r>
            <a:r>
              <a:rPr lang="ru-RU" smtClean="0"/>
              <a:t>– 53 студента  в 22 мероприятиях</a:t>
            </a:r>
          </a:p>
          <a:p>
            <a:r>
              <a:rPr lang="ru-RU" b="1" smtClean="0">
                <a:solidFill>
                  <a:srgbClr val="C00000"/>
                </a:solidFill>
              </a:rPr>
              <a:t>Количество призовых мест </a:t>
            </a:r>
            <a:r>
              <a:rPr lang="ru-RU" smtClean="0"/>
              <a:t>-  16 </a:t>
            </a:r>
          </a:p>
          <a:p>
            <a:r>
              <a:rPr lang="ru-RU" b="1" smtClean="0">
                <a:solidFill>
                  <a:srgbClr val="C00000"/>
                </a:solidFill>
              </a:rPr>
              <a:t>Размер поощрений студентов </a:t>
            </a:r>
            <a:r>
              <a:rPr lang="ru-RU" smtClean="0"/>
              <a:t>– 54500 рублей</a:t>
            </a:r>
          </a:p>
          <a:p>
            <a:r>
              <a:rPr lang="ru-RU" b="1" smtClean="0">
                <a:solidFill>
                  <a:srgbClr val="C00000"/>
                </a:solidFill>
              </a:rPr>
              <a:t>Размер поощрений преподавателей </a:t>
            </a:r>
            <a:r>
              <a:rPr lang="ru-RU" smtClean="0"/>
              <a:t>– 16200 рублей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Недостатки</a:t>
            </a:r>
            <a:endParaRPr lang="ru-RU" dirty="0"/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Низкий уровень доступности к современным информационным технологиям, </a:t>
            </a:r>
          </a:p>
          <a:p>
            <a:r>
              <a:rPr lang="ru-RU" smtClean="0"/>
              <a:t>Недостаточное владение преподавателями современных технологий </a:t>
            </a:r>
          </a:p>
          <a:p>
            <a:r>
              <a:rPr lang="ru-RU" smtClean="0"/>
              <a:t> Низкое качество внеаудиторной самостоятельной работы.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hlinkClick r:id="rId2" action="ppaction://hlinkfile"/>
              </a:rPr>
              <a:t>Движение контингента студентов</a:t>
            </a:r>
            <a:endParaRPr lang="ru-RU" dirty="0"/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4" name="Picture 2" descr="Превосходные изображения студентов университета &quot; Оформление детского сада, все для детского сада, родительский уголок, папки п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700213"/>
            <a:ext cx="714375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Августовская конференция педагогических работников 22.08.2014</a:t>
            </a:r>
            <a:endParaRPr lang="ru-RU" dirty="0"/>
          </a:p>
        </p:txBody>
      </p:sp>
      <p:sp>
        <p:nvSpPr>
          <p:cNvPr id="6147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ru-RU" sz="2000" b="1" smtClean="0">
                <a:solidFill>
                  <a:srgbClr val="0070C0"/>
                </a:solidFill>
              </a:rPr>
              <a:t>Создание новых детских садов, семейных групп, воскресных школ</a:t>
            </a:r>
          </a:p>
          <a:p>
            <a:r>
              <a:rPr lang="ru-RU" sz="2000" b="1" smtClean="0">
                <a:solidFill>
                  <a:srgbClr val="0070C0"/>
                </a:solidFill>
              </a:rPr>
              <a:t>Обеспечение электронным аналогом учебников</a:t>
            </a:r>
          </a:p>
          <a:p>
            <a:r>
              <a:rPr lang="ru-RU" sz="2000" b="1" smtClean="0">
                <a:solidFill>
                  <a:srgbClr val="0070C0"/>
                </a:solidFill>
              </a:rPr>
              <a:t>Изучение бурятского языка</a:t>
            </a:r>
          </a:p>
          <a:p>
            <a:r>
              <a:rPr lang="ru-RU" sz="2000" b="1" smtClean="0">
                <a:solidFill>
                  <a:srgbClr val="0070C0"/>
                </a:solidFill>
              </a:rPr>
              <a:t>Дуальное обучение</a:t>
            </a:r>
          </a:p>
          <a:p>
            <a:r>
              <a:rPr lang="ru-RU" sz="2000" b="1" smtClean="0">
                <a:solidFill>
                  <a:srgbClr val="0070C0"/>
                </a:solidFill>
              </a:rPr>
              <a:t>Образование приближенное к практике</a:t>
            </a:r>
          </a:p>
        </p:txBody>
      </p:sp>
      <p:sp>
        <p:nvSpPr>
          <p:cNvPr id="6148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149" name="Picture 2" descr="Гослюди. Трансляция / Василий Крю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557338"/>
            <a:ext cx="39592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2"/>
          <p:cNvSpPr>
            <a:spLocks noChangeArrowheads="1"/>
          </p:cNvSpPr>
          <p:nvPr/>
        </p:nvSpPr>
        <p:spPr bwMode="auto">
          <a:xfrm>
            <a:off x="323850" y="115888"/>
            <a:ext cx="871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14438" y="53975"/>
            <a:ext cx="7929562" cy="10953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Итоговая государственная аттестация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50" y="1600200"/>
          <a:ext cx="835818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63"/>
                <a:gridCol w="2786063"/>
                <a:gridCol w="278606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Группа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Качество, 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Средний балл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ТА-41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85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4,3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ИП-41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4,7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ООП-41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4,4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ТМ-41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77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4,2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Итого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91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4,4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313" y="4429125"/>
            <a:ext cx="3429000" cy="207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EB6E07"/>
                </a:solidFill>
              </a:rPr>
              <a:t>Дипломы с отличием: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>
                <a:solidFill>
                  <a:srgbClr val="0070C0"/>
                </a:solidFill>
              </a:rPr>
              <a:t>Волкова Мария ИП-41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>
                <a:solidFill>
                  <a:srgbClr val="0070C0"/>
                </a:solidFill>
              </a:rPr>
              <a:t>Филиппов Ярослав ИП-41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err="1">
                <a:solidFill>
                  <a:srgbClr val="0070C0"/>
                </a:solidFill>
              </a:rPr>
              <a:t>Толснева</a:t>
            </a:r>
            <a:r>
              <a:rPr lang="ru-RU" b="1" dirty="0">
                <a:solidFill>
                  <a:srgbClr val="0070C0"/>
                </a:solidFill>
              </a:rPr>
              <a:t> Алена ИП-41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b="1" dirty="0" err="1">
                <a:solidFill>
                  <a:srgbClr val="0070C0"/>
                </a:solidFill>
              </a:rPr>
              <a:t>Журнист</a:t>
            </a:r>
            <a:r>
              <a:rPr lang="ru-RU" b="1" dirty="0">
                <a:solidFill>
                  <a:srgbClr val="0070C0"/>
                </a:solidFill>
              </a:rPr>
              <a:t> роман ТМ-41</a:t>
            </a:r>
          </a:p>
        </p:txBody>
      </p:sp>
      <p:pic>
        <p:nvPicPr>
          <p:cNvPr id="52259" name="Picture 37" descr="a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4535488"/>
            <a:ext cx="366553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Заочное отделение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endParaRPr lang="ru-RU" sz="1800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defRPr/>
            </a:pPr>
            <a:r>
              <a:rPr lang="ru-RU" dirty="0" smtClean="0"/>
              <a:t>Обучалось 4 группы по специальностям «Электроснабжение» и «Организация обслуживания в общественном питании»</a:t>
            </a:r>
          </a:p>
          <a:p>
            <a:pPr>
              <a:defRPr/>
            </a:pPr>
            <a:r>
              <a:rPr lang="ru-RU" dirty="0" smtClean="0">
                <a:solidFill>
                  <a:srgbClr val="0070C0"/>
                </a:solidFill>
              </a:rPr>
              <a:t>Количество обучающихся – 108 человек, отсев – 28 человек.</a:t>
            </a:r>
          </a:p>
          <a:p>
            <a:pPr>
              <a:defRPr/>
            </a:pPr>
            <a:r>
              <a:rPr lang="ru-RU" dirty="0" smtClean="0"/>
              <a:t>Успеваемость – 100%, качество – 88%, средний балл – 4,4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Нормоконтроль </a:t>
            </a:r>
            <a:endParaRPr lang="ru-RU" dirty="0"/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>
          <a:xfrm>
            <a:off x="285750" y="1600200"/>
            <a:ext cx="8358188" cy="4924425"/>
          </a:xfrm>
        </p:spPr>
        <p:txBody>
          <a:bodyPr/>
          <a:lstStyle/>
          <a:p>
            <a:r>
              <a:rPr lang="ru-RU" sz="2400" smtClean="0"/>
              <a:t>Всего прошли нормоконтроль ВКР 56 чел.</a:t>
            </a:r>
          </a:p>
          <a:p>
            <a:pPr>
              <a:buFontTx/>
              <a:buNone/>
            </a:pPr>
            <a:r>
              <a:rPr lang="ru-RU" sz="2400" b="1" smtClean="0">
                <a:solidFill>
                  <a:srgbClr val="EB6E07"/>
                </a:solidFill>
              </a:rPr>
              <a:t>Основные ошибки: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accent1"/>
                </a:solidFill>
              </a:rPr>
              <a:t>Неверное оформление таблиц, формул, рисунков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accent1"/>
                </a:solidFill>
              </a:rPr>
              <a:t>Нарушены требования к оформлению текста документа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accent1"/>
                </a:solidFill>
              </a:rPr>
              <a:t>Плагиат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accent1"/>
                </a:solidFill>
              </a:rPr>
              <a:t>Отсутствие ссылок на источники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accent1"/>
                </a:solidFill>
              </a:rPr>
              <a:t>Оторванность графической части от пояснительной записки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chemeClr val="accent1"/>
                </a:solidFill>
              </a:rPr>
              <a:t>Отсутствие требований от руководителей ВКР к оформлению</a:t>
            </a:r>
          </a:p>
          <a:p>
            <a:pPr>
              <a:buFont typeface="Wingdings" pitchFamily="2" charset="2"/>
              <a:buChar char="ü"/>
            </a:pPr>
            <a:r>
              <a:rPr lang="ru-RU" sz="2400" b="1" smtClean="0">
                <a:solidFill>
                  <a:srgbClr val="C00000"/>
                </a:solidFill>
              </a:rPr>
              <a:t>Нарушение сроков нормоконтроля !!!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hlinkClick r:id="rId2" action="ppaction://hlinkfile"/>
              </a:rPr>
              <a:t>Очно-заочное отделение</a:t>
            </a:r>
            <a:endParaRPr lang="ru-RU" dirty="0"/>
          </a:p>
        </p:txBody>
      </p:sp>
      <p:sp>
        <p:nvSpPr>
          <p:cNvPr id="552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Количество слушателей – 1186 человек, из них  64 студента очного отделения</a:t>
            </a:r>
          </a:p>
          <a:p>
            <a:endParaRPr lang="ru-RU" smtClean="0"/>
          </a:p>
          <a:p>
            <a:endParaRPr lang="ru-RU" smtClean="0"/>
          </a:p>
        </p:txBody>
      </p:sp>
      <p:pic>
        <p:nvPicPr>
          <p:cNvPr id="55300" name="Picture 2" descr="a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852738"/>
            <a:ext cx="508793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hlinkClick r:id="rId2" action="ppaction://hlinkfile"/>
              </a:rPr>
              <a:t>Работа общего отдела</a:t>
            </a:r>
            <a:endParaRPr lang="ru-RU" dirty="0"/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2000" b="1" smtClean="0">
                <a:solidFill>
                  <a:srgbClr val="C00000"/>
                </a:solidFill>
              </a:rPr>
              <a:t>За отчетный период оформлено:</a:t>
            </a:r>
          </a:p>
          <a:p>
            <a:r>
              <a:rPr lang="ru-RU" sz="2000" smtClean="0"/>
              <a:t>88 дипломов СПО</a:t>
            </a:r>
          </a:p>
          <a:p>
            <a:r>
              <a:rPr lang="ru-RU" sz="2000" smtClean="0"/>
              <a:t>79 свидетельств </a:t>
            </a:r>
          </a:p>
          <a:p>
            <a:r>
              <a:rPr lang="ru-RU" sz="2000" smtClean="0"/>
              <a:t>17 академических справок</a:t>
            </a:r>
          </a:p>
          <a:p>
            <a:r>
              <a:rPr lang="ru-RU" sz="2000" smtClean="0"/>
              <a:t>455 свидетельств водителей</a:t>
            </a:r>
          </a:p>
          <a:p>
            <a:r>
              <a:rPr lang="ru-RU" sz="2000" smtClean="0"/>
              <a:t>38 удостоверений Ростехнадзора</a:t>
            </a:r>
          </a:p>
          <a:p>
            <a:r>
              <a:rPr lang="ru-RU" sz="2000" smtClean="0"/>
              <a:t>38 удостоверений электротехнического персонала на группу допуска</a:t>
            </a:r>
          </a:p>
          <a:p>
            <a:r>
              <a:rPr lang="ru-RU" sz="2000" smtClean="0"/>
              <a:t>12 свидетельств мастеров п/о  вождению АТС</a:t>
            </a:r>
          </a:p>
          <a:p>
            <a:r>
              <a:rPr lang="ru-RU" sz="2000" smtClean="0"/>
              <a:t>2 удостоверения о повышении квалификации</a:t>
            </a:r>
          </a:p>
          <a:p>
            <a:endParaRPr lang="ru-RU" sz="2000" smtClean="0"/>
          </a:p>
          <a:p>
            <a:r>
              <a:rPr lang="ru-RU" sz="2000" b="1" smtClean="0">
                <a:solidFill>
                  <a:srgbClr val="C00000"/>
                </a:solidFill>
              </a:rPr>
              <a:t>Много сертификатов, грамот и дипломов техникума!!!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Отдел маркетинга и межд. связей</a:t>
            </a:r>
            <a:endParaRPr lang="ru-RU" dirty="0"/>
          </a:p>
        </p:txBody>
      </p:sp>
      <p:sp>
        <p:nvSpPr>
          <p:cNvPr id="573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b="1" smtClean="0">
                <a:solidFill>
                  <a:srgbClr val="C00000"/>
                </a:solidFill>
              </a:rPr>
              <a:t>Профориентационная компания – 2014 </a:t>
            </a:r>
          </a:p>
          <a:p>
            <a:pPr algn="ctr">
              <a:buFontTx/>
              <a:buNone/>
            </a:pPr>
            <a:r>
              <a:rPr lang="ru-RU" b="1" smtClean="0">
                <a:solidFill>
                  <a:srgbClr val="0070C0"/>
                </a:solidFill>
              </a:rPr>
              <a:t>«ХОЧЕШЬ БЫТЬ ПРОДВИНУТЫМ ТЕХНИЧЕСКИ – ПОСТУПАЙ В ПОЛИТЕХНИЧЕСКИЙ!»</a:t>
            </a:r>
          </a:p>
          <a:p>
            <a:pPr algn="ctr">
              <a:buFontTx/>
              <a:buNone/>
            </a:pPr>
            <a:endParaRPr lang="ru-RU" b="1" smtClean="0">
              <a:solidFill>
                <a:srgbClr val="0070C0"/>
              </a:solidFill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2"/>
          <a:srcRect b="16393"/>
          <a:stretch>
            <a:fillRect/>
          </a:stretch>
        </p:blipFill>
        <p:spPr bwMode="auto">
          <a:xfrm>
            <a:off x="0" y="3692525"/>
            <a:ext cx="914400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Мероприятия</a:t>
            </a:r>
            <a:endParaRPr lang="ru-RU" dirty="0"/>
          </a:p>
        </p:txBody>
      </p:sp>
      <p:sp>
        <p:nvSpPr>
          <p:cNvPr id="583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19 школ кабанского района</a:t>
            </a:r>
          </a:p>
          <a:p>
            <a:r>
              <a:rPr lang="ru-RU" smtClean="0"/>
              <a:t>2 школы Прибайкальского района</a:t>
            </a:r>
          </a:p>
          <a:p>
            <a:r>
              <a:rPr lang="ru-RU" smtClean="0"/>
              <a:t>Более 500 девятиклассников</a:t>
            </a:r>
          </a:p>
          <a:p>
            <a:r>
              <a:rPr lang="ru-RU" smtClean="0"/>
              <a:t>Выезд в 3 коррекционные школы</a:t>
            </a:r>
          </a:p>
          <a:p>
            <a:r>
              <a:rPr lang="ru-RU" smtClean="0"/>
              <a:t>Экскурсии по техникуму</a:t>
            </a:r>
          </a:p>
          <a:p>
            <a:r>
              <a:rPr lang="ru-RU" smtClean="0"/>
              <a:t>Встречи с работниками ОАО «СЦКК»</a:t>
            </a:r>
          </a:p>
          <a:p>
            <a:r>
              <a:rPr lang="ru-RU" smtClean="0"/>
              <a:t>Участие в межрайонной ярмарке рабочих и учебных мест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Работа со СМИ</a:t>
            </a:r>
            <a:endParaRPr lang="ru-RU" dirty="0"/>
          </a:p>
        </p:txBody>
      </p:sp>
      <p:sp>
        <p:nvSpPr>
          <p:cNvPr id="59395" name="Содержимое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ru-RU" smtClean="0"/>
              <a:t>Сюжеты на кабанском телевидении</a:t>
            </a:r>
          </a:p>
          <a:p>
            <a:r>
              <a:rPr lang="ru-RU" smtClean="0"/>
              <a:t>Сотрудничество с региональными и республикаснкими СМИ</a:t>
            </a:r>
          </a:p>
          <a:p>
            <a:r>
              <a:rPr lang="ru-RU" smtClean="0"/>
              <a:t>Прямой эфир ГТРК «Бурятия»</a:t>
            </a:r>
          </a:p>
          <a:p>
            <a:r>
              <a:rPr lang="ru-RU" smtClean="0"/>
              <a:t>Ресурсы Интернет</a:t>
            </a:r>
          </a:p>
        </p:txBody>
      </p:sp>
      <p:sp>
        <p:nvSpPr>
          <p:cNvPr id="59396" name="Содержимое 9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9397" name="Picture 2" descr="a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628775"/>
            <a:ext cx="41052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Сайт техникума</a:t>
            </a:r>
            <a:endParaRPr lang="ru-RU" dirty="0"/>
          </a:p>
        </p:txBody>
      </p:sp>
      <p:sp>
        <p:nvSpPr>
          <p:cNvPr id="60419" name="Текст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pPr algn="ctr"/>
            <a:r>
              <a:rPr lang="ru-RU" smtClean="0"/>
              <a:t>Новый</a:t>
            </a:r>
          </a:p>
        </p:txBody>
      </p:sp>
      <p:sp>
        <p:nvSpPr>
          <p:cNvPr id="60420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pPr algn="ctr"/>
            <a:r>
              <a:rPr lang="ru-RU" smtClean="0"/>
              <a:t>Старый </a:t>
            </a:r>
          </a:p>
        </p:txBody>
      </p:sp>
      <p:sp>
        <p:nvSpPr>
          <p:cNvPr id="60421" name="Содержимое 7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04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2133600"/>
            <a:ext cx="4572000" cy="3429000"/>
          </a:xfrm>
          <a:noFill/>
        </p:spPr>
      </p:pic>
      <p:pic>
        <p:nvPicPr>
          <p:cNvPr id="604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4595813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Внедрение технологии </a:t>
            </a:r>
            <a:r>
              <a:rPr lang="en-US" dirty="0" smtClean="0"/>
              <a:t>SMM</a:t>
            </a:r>
            <a:endParaRPr lang="ru-RU" dirty="0"/>
          </a:p>
        </p:txBody>
      </p:sp>
      <p:sp>
        <p:nvSpPr>
          <p:cNvPr id="61443" name="Текст 8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7354888" cy="639762"/>
          </a:xfrm>
        </p:spPr>
        <p:txBody>
          <a:bodyPr/>
          <a:lstStyle/>
          <a:p>
            <a:pPr algn="ctr"/>
            <a:r>
              <a:rPr lang="ru-RU" smtClean="0"/>
              <a:t>Результат внедрения технологии  </a:t>
            </a:r>
            <a:r>
              <a:rPr lang="en-US" smtClean="0"/>
              <a:t>SMM</a:t>
            </a:r>
          </a:p>
        </p:txBody>
      </p:sp>
      <p:pic>
        <p:nvPicPr>
          <p:cNvPr id="61444" name="Содержимое 12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535238"/>
            <a:ext cx="4040188" cy="3232150"/>
          </a:xfrm>
        </p:spPr>
      </p:pic>
      <p:pic>
        <p:nvPicPr>
          <p:cNvPr id="61445" name="Содержимое 13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533650"/>
            <a:ext cx="4041775" cy="32337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О направлениях современного образования</a:t>
            </a:r>
            <a:endParaRPr lang="ru-RU" dirty="0"/>
          </a:p>
        </p:txBody>
      </p:sp>
      <p:sp>
        <p:nvSpPr>
          <p:cNvPr id="7171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4244975" cy="4525963"/>
          </a:xfrm>
        </p:spPr>
        <p:txBody>
          <a:bodyPr/>
          <a:lstStyle/>
          <a:p>
            <a:r>
              <a:rPr lang="ru-RU" sz="2400" b="1" smtClean="0">
                <a:solidFill>
                  <a:srgbClr val="0070C0"/>
                </a:solidFill>
              </a:rPr>
              <a:t>Принцип открытости</a:t>
            </a:r>
          </a:p>
          <a:p>
            <a:r>
              <a:rPr lang="ru-RU" sz="2400" b="1" smtClean="0">
                <a:solidFill>
                  <a:srgbClr val="0070C0"/>
                </a:solidFill>
              </a:rPr>
              <a:t>Общественное обсуждение</a:t>
            </a:r>
          </a:p>
          <a:p>
            <a:r>
              <a:rPr lang="ru-RU" sz="2400" b="1" smtClean="0">
                <a:solidFill>
                  <a:srgbClr val="0070C0"/>
                </a:solidFill>
              </a:rPr>
              <a:t>5000 ОУ НПО и СПО, в которых обучаются 3 млн. студентов</a:t>
            </a:r>
          </a:p>
          <a:p>
            <a:r>
              <a:rPr lang="ru-RU" sz="2400" b="1" smtClean="0">
                <a:solidFill>
                  <a:srgbClr val="0070C0"/>
                </a:solidFill>
              </a:rPr>
              <a:t>170 ВУЗов реализуют программы СПО (200000 обучающихся)</a:t>
            </a:r>
          </a:p>
          <a:p>
            <a:r>
              <a:rPr lang="ru-RU" sz="2400" b="1" smtClean="0">
                <a:solidFill>
                  <a:srgbClr val="0070C0"/>
                </a:solidFill>
              </a:rPr>
              <a:t>25 млн. высокопроизводительных рабочих мест к 2020 году</a:t>
            </a:r>
          </a:p>
        </p:txBody>
      </p:sp>
      <p:sp>
        <p:nvSpPr>
          <p:cNvPr id="7172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7173" name="Picture 2" descr="Новости NEWSru.com :: Министр образования РФ рассказал о преподавании религии в школах, вузах и детских сад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57338"/>
            <a:ext cx="41386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Реклама образовательных услуг и продукции цехов</a:t>
            </a:r>
            <a:endParaRPr lang="ru-RU" dirty="0"/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pPr algn="ctr"/>
            <a:r>
              <a:rPr lang="ru-RU" smtClean="0"/>
              <a:t>Продукция цехов</a:t>
            </a:r>
          </a:p>
        </p:txBody>
      </p:sp>
      <p:sp>
        <p:nvSpPr>
          <p:cNvPr id="62468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r>
              <a:rPr lang="ru-RU" smtClean="0"/>
              <a:t>Реклама образовательных услуг</a:t>
            </a:r>
          </a:p>
        </p:txBody>
      </p:sp>
      <p:sp>
        <p:nvSpPr>
          <p:cNvPr id="62469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r>
              <a:rPr lang="ru-RU" smtClean="0"/>
              <a:t>В печатных изданиях</a:t>
            </a:r>
          </a:p>
          <a:p>
            <a:r>
              <a:rPr lang="ru-RU" smtClean="0"/>
              <a:t>Сайт техникума</a:t>
            </a:r>
          </a:p>
          <a:p>
            <a:r>
              <a:rPr lang="ru-RU" smtClean="0"/>
              <a:t>Бегущая строка на СТС</a:t>
            </a:r>
          </a:p>
          <a:p>
            <a:r>
              <a:rPr lang="ru-RU" smtClean="0"/>
              <a:t>Местное радио в Каменске и голосовая реклама  в Селенгинске</a:t>
            </a:r>
          </a:p>
          <a:p>
            <a:r>
              <a:rPr lang="ru-RU" smtClean="0"/>
              <a:t>Электронная рассылка</a:t>
            </a:r>
          </a:p>
        </p:txBody>
      </p:sp>
      <p:pic>
        <p:nvPicPr>
          <p:cNvPr id="62470" name="Picture 2" descr="F:\БОФ 04.07.14\БОФ2014 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806700"/>
            <a:ext cx="4040188" cy="2687638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Работа с иностранными студентами</a:t>
            </a:r>
            <a:endParaRPr lang="ru-RU" dirty="0"/>
          </a:p>
        </p:txBody>
      </p:sp>
      <p:sp>
        <p:nvSpPr>
          <p:cNvPr id="63491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r>
              <a:rPr lang="ru-RU" smtClean="0"/>
              <a:t>Направления деятельности</a:t>
            </a:r>
          </a:p>
        </p:txBody>
      </p:sp>
      <p:sp>
        <p:nvSpPr>
          <p:cNvPr id="63492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r>
              <a:rPr lang="ru-RU" smtClean="0"/>
              <a:t>Планирование</a:t>
            </a:r>
          </a:p>
          <a:p>
            <a:r>
              <a:rPr lang="ru-RU" smtClean="0"/>
              <a:t>Информация на сайте</a:t>
            </a:r>
          </a:p>
          <a:p>
            <a:r>
              <a:rPr lang="ru-RU" smtClean="0"/>
              <a:t>2 соглашения о международном сотрудничестве</a:t>
            </a:r>
          </a:p>
          <a:p>
            <a:r>
              <a:rPr lang="ru-RU" smtClean="0"/>
              <a:t>Прием иностранных гостей</a:t>
            </a:r>
          </a:p>
          <a:p>
            <a:pPr>
              <a:buFontTx/>
              <a:buNone/>
            </a:pPr>
            <a:endParaRPr lang="ru-RU" smtClean="0"/>
          </a:p>
        </p:txBody>
      </p:sp>
      <p:sp>
        <p:nvSpPr>
          <p:cNvPr id="63493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63494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3495" name="Picture 2" descr="http://spoliteh.ru/images/stories/news/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133600"/>
            <a:ext cx="41052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Работа приемной комиссии</a:t>
            </a:r>
            <a:endParaRPr lang="ru-RU" dirty="0"/>
          </a:p>
        </p:txBody>
      </p:sp>
      <p:sp>
        <p:nvSpPr>
          <p:cNvPr id="64515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pPr algn="ctr"/>
            <a:r>
              <a:rPr lang="ru-RU" smtClean="0"/>
              <a:t>Селенгинск – 106/</a:t>
            </a:r>
            <a:r>
              <a:rPr lang="ru-RU" smtClean="0">
                <a:solidFill>
                  <a:srgbClr val="C00000"/>
                </a:solidFill>
              </a:rPr>
              <a:t>109 (111%)</a:t>
            </a:r>
          </a:p>
        </p:txBody>
      </p:sp>
      <p:sp>
        <p:nvSpPr>
          <p:cNvPr id="64516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r>
              <a:rPr lang="ru-RU" smtClean="0"/>
              <a:t>Электроснабжение – 27/</a:t>
            </a:r>
            <a:r>
              <a:rPr lang="ru-RU" smtClean="0">
                <a:solidFill>
                  <a:srgbClr val="C00000"/>
                </a:solidFill>
              </a:rPr>
              <a:t>27</a:t>
            </a:r>
          </a:p>
          <a:p>
            <a:r>
              <a:rPr lang="ru-RU" smtClean="0"/>
              <a:t>Технология продукции ОП – 27/</a:t>
            </a:r>
            <a:r>
              <a:rPr lang="ru-RU" smtClean="0">
                <a:solidFill>
                  <a:srgbClr val="C00000"/>
                </a:solidFill>
              </a:rPr>
              <a:t>28</a:t>
            </a:r>
          </a:p>
          <a:p>
            <a:r>
              <a:rPr lang="ru-RU" smtClean="0"/>
              <a:t>Прикладная информатика – 27/</a:t>
            </a:r>
            <a:r>
              <a:rPr lang="ru-RU" smtClean="0">
                <a:solidFill>
                  <a:srgbClr val="C00000"/>
                </a:solidFill>
              </a:rPr>
              <a:t>28</a:t>
            </a:r>
          </a:p>
          <a:p>
            <a:r>
              <a:rPr lang="ru-RU" smtClean="0"/>
              <a:t>Сварщик – 25/</a:t>
            </a:r>
            <a:r>
              <a:rPr lang="ru-RU" smtClean="0">
                <a:solidFill>
                  <a:srgbClr val="C00000"/>
                </a:solidFill>
              </a:rPr>
              <a:t>26</a:t>
            </a:r>
          </a:p>
          <a:p>
            <a:r>
              <a:rPr lang="ru-RU" smtClean="0"/>
              <a:t>Добор на 2 курс  </a:t>
            </a:r>
            <a:r>
              <a:rPr lang="ru-RU" smtClean="0">
                <a:solidFill>
                  <a:srgbClr val="C00000"/>
                </a:solidFill>
              </a:rPr>
              <a:t>9</a:t>
            </a:r>
            <a:r>
              <a:rPr lang="ru-RU" smtClean="0"/>
              <a:t> человек</a:t>
            </a:r>
          </a:p>
        </p:txBody>
      </p:sp>
      <p:sp>
        <p:nvSpPr>
          <p:cNvPr id="64517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pPr algn="ctr"/>
            <a:r>
              <a:rPr lang="ru-RU" smtClean="0"/>
              <a:t>Каменск – 54/</a:t>
            </a:r>
            <a:r>
              <a:rPr lang="ru-RU" smtClean="0">
                <a:solidFill>
                  <a:srgbClr val="C00000"/>
                </a:solidFill>
              </a:rPr>
              <a:t>29 (70,5%)</a:t>
            </a:r>
          </a:p>
        </p:txBody>
      </p:sp>
      <p:sp>
        <p:nvSpPr>
          <p:cNvPr id="64518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/>
          <a:p>
            <a:r>
              <a:rPr lang="ru-RU" smtClean="0"/>
              <a:t>Монтаж и техническая эксплуатация – 27/</a:t>
            </a:r>
            <a:r>
              <a:rPr lang="ru-RU" smtClean="0">
                <a:solidFill>
                  <a:srgbClr val="C00000"/>
                </a:solidFill>
              </a:rPr>
              <a:t>11</a:t>
            </a:r>
          </a:p>
          <a:p>
            <a:r>
              <a:rPr lang="ru-RU" smtClean="0"/>
              <a:t>Мастер по обработке цифровой информации – 27/</a:t>
            </a:r>
            <a:r>
              <a:rPr lang="ru-RU" smtClean="0">
                <a:solidFill>
                  <a:srgbClr val="C00000"/>
                </a:solidFill>
              </a:rPr>
              <a:t>18</a:t>
            </a:r>
          </a:p>
          <a:p>
            <a:r>
              <a:rPr lang="ru-RU" smtClean="0"/>
              <a:t>Повар (ОВЗ) 12/</a:t>
            </a:r>
            <a:r>
              <a:rPr lang="ru-RU" smtClean="0">
                <a:solidFill>
                  <a:srgbClr val="C00000"/>
                </a:solidFill>
              </a:rPr>
              <a:t>12</a:t>
            </a:r>
          </a:p>
          <a:p>
            <a:r>
              <a:rPr lang="ru-RU" smtClean="0"/>
              <a:t>Столяр (ОВЗ) 12/</a:t>
            </a:r>
            <a:r>
              <a:rPr lang="ru-RU" smtClean="0">
                <a:solidFill>
                  <a:srgbClr val="C00000"/>
                </a:solidFill>
              </a:rPr>
              <a:t>14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Георафия поступающих</a:t>
            </a:r>
            <a:endParaRPr lang="ru-RU" dirty="0"/>
          </a:p>
        </p:txBody>
      </p:sp>
      <p:sp>
        <p:nvSpPr>
          <p:cNvPr id="65539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smtClean="0"/>
              <a:t>Иркутская область – 1 чел.</a:t>
            </a:r>
          </a:p>
          <a:p>
            <a:r>
              <a:rPr lang="ru-RU" sz="1800" b="1" smtClean="0"/>
              <a:t>Забайкальский край – 1 чел.</a:t>
            </a:r>
          </a:p>
          <a:p>
            <a:r>
              <a:rPr lang="ru-RU" sz="1800" b="1" smtClean="0"/>
              <a:t>Кабанский район – 99 чел.                      </a:t>
            </a:r>
          </a:p>
          <a:p>
            <a:r>
              <a:rPr lang="ru-RU" sz="1800" b="1" smtClean="0"/>
              <a:t>Кяхтинский район – 1 чел.        </a:t>
            </a:r>
          </a:p>
          <a:p>
            <a:r>
              <a:rPr lang="ru-RU" sz="1800" b="1" smtClean="0"/>
              <a:t>Прибайкальский район – 7 чел.            </a:t>
            </a:r>
          </a:p>
          <a:p>
            <a:r>
              <a:rPr lang="ru-RU" sz="1800" b="1" smtClean="0"/>
              <a:t> Курумканский район – 2 чел.</a:t>
            </a:r>
          </a:p>
          <a:p>
            <a:r>
              <a:rPr lang="ru-RU" sz="1800" b="1" smtClean="0"/>
              <a:t>Джидинский район – 4 чел.                    </a:t>
            </a:r>
          </a:p>
          <a:p>
            <a:r>
              <a:rPr lang="ru-RU" sz="1800" b="1" smtClean="0"/>
              <a:t> Муйский район – 1 чел.</a:t>
            </a:r>
          </a:p>
          <a:p>
            <a:r>
              <a:rPr lang="ru-RU" sz="1800" b="1" smtClean="0"/>
              <a:t>Северобайкальский район – 1 чел. </a:t>
            </a:r>
          </a:p>
          <a:p>
            <a:r>
              <a:rPr lang="ru-RU" sz="1800" b="1" smtClean="0"/>
              <a:t>   Тарбагатайский район – 1 чел.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Средний балл абитуриентов</a:t>
            </a:r>
            <a:endParaRPr lang="ru-RU" dirty="0"/>
          </a:p>
        </p:txBody>
      </p:sp>
      <p:sp>
        <p:nvSpPr>
          <p:cNvPr id="665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- "Электроснабжение" – 3,6</a:t>
            </a:r>
          </a:p>
          <a:p>
            <a:r>
              <a:rPr lang="ru-RU" smtClean="0"/>
              <a:t>- "Прикладная информатика" – 3,4</a:t>
            </a:r>
          </a:p>
          <a:p>
            <a:r>
              <a:rPr lang="ru-RU" smtClean="0"/>
              <a:t>- "Технология продукции общественного питания" – 3,5</a:t>
            </a:r>
          </a:p>
          <a:p>
            <a:r>
              <a:rPr lang="ru-RU" smtClean="0"/>
              <a:t>- "Сварщик" – 3,2</a:t>
            </a:r>
          </a:p>
          <a:p>
            <a:r>
              <a:rPr lang="ru-RU" b="1" smtClean="0"/>
              <a:t>Девушек - 49 чел., юношей - 60 чел.</a:t>
            </a:r>
            <a:endParaRPr lang="ru-RU" smtClean="0"/>
          </a:p>
          <a:p>
            <a:endParaRPr lang="ru-RU" smtClean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Детский сад «Лучики»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27088" y="1628775"/>
          <a:ext cx="7058025" cy="3960813"/>
        </p:xfrm>
        <a:graphic>
          <a:graphicData uri="http://schemas.openxmlformats.org/drawingml/2006/table">
            <a:tbl>
              <a:tblPr/>
              <a:tblGrid>
                <a:gridCol w="3578225"/>
                <a:gridCol w="3479800"/>
              </a:tblGrid>
              <a:tr h="565150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детей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Мальчики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Девочки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2010г.р.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2011г.р.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9913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2012г.р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Юридический отдел</a:t>
            </a:r>
            <a:endParaRPr lang="ru-RU" dirty="0"/>
          </a:p>
        </p:txBody>
      </p:sp>
      <p:sp>
        <p:nvSpPr>
          <p:cNvPr id="68611" name="Содержимое 2"/>
          <p:cNvSpPr>
            <a:spLocks noGrp="1"/>
          </p:cNvSpPr>
          <p:nvPr>
            <p:ph idx="1"/>
          </p:nvPr>
        </p:nvSpPr>
        <p:spPr>
          <a:xfrm>
            <a:off x="285750" y="1600200"/>
            <a:ext cx="8358188" cy="5068888"/>
          </a:xfrm>
        </p:spPr>
        <p:txBody>
          <a:bodyPr/>
          <a:lstStyle/>
          <a:p>
            <a:r>
              <a:rPr lang="ru-RU" sz="1600" smtClean="0"/>
              <a:t>Студенческое общежитие и семейное общежитие переведены в статус из нежилых в жилое помещение с внесением соответствующих  изменений в техническую документацию на данные здания.</a:t>
            </a:r>
          </a:p>
          <a:p>
            <a:endParaRPr lang="ru-RU" sz="1600" smtClean="0"/>
          </a:p>
          <a:p>
            <a:r>
              <a:rPr lang="ru-RU" sz="1600" smtClean="0"/>
              <a:t>Оформлены и получены технические паспорта на следующие объекты:</a:t>
            </a:r>
          </a:p>
          <a:p>
            <a:r>
              <a:rPr lang="ru-RU" sz="1600" smtClean="0"/>
              <a:t>- здание учебного корпуса п. Селенгинск,</a:t>
            </a:r>
          </a:p>
          <a:p>
            <a:r>
              <a:rPr lang="ru-RU" sz="1600" smtClean="0"/>
              <a:t>- здание студенческого общежития п. Селенгинск, </a:t>
            </a:r>
          </a:p>
          <a:p>
            <a:r>
              <a:rPr lang="ru-RU" sz="1600" smtClean="0"/>
              <a:t>- здание семейного общежития п. Селенгинск, </a:t>
            </a:r>
          </a:p>
          <a:p>
            <a:r>
              <a:rPr lang="ru-RU" sz="1600" smtClean="0"/>
              <a:t>- здание мастерских п. Селенгинск,</a:t>
            </a:r>
          </a:p>
          <a:p>
            <a:r>
              <a:rPr lang="ru-RU" sz="1600" smtClean="0"/>
              <a:t>- здание теплицы п. Селенгинск,</a:t>
            </a:r>
          </a:p>
          <a:p>
            <a:r>
              <a:rPr lang="ru-RU" sz="1600" smtClean="0"/>
              <a:t>- здание столовой п. Селенгинск,</a:t>
            </a:r>
          </a:p>
          <a:p>
            <a:r>
              <a:rPr lang="ru-RU" sz="1600" smtClean="0"/>
              <a:t>- здание учебного корпуса п. Каменска,</a:t>
            </a:r>
          </a:p>
          <a:p>
            <a:r>
              <a:rPr lang="ru-RU" sz="1600" smtClean="0"/>
              <a:t>- здание студенческого общежития п. Каменск, </a:t>
            </a:r>
          </a:p>
          <a:p>
            <a:r>
              <a:rPr lang="ru-RU" sz="1600" smtClean="0"/>
              <a:t>- здание мастерских п. Каменск,</a:t>
            </a:r>
          </a:p>
          <a:p>
            <a:r>
              <a:rPr lang="ru-RU" sz="1600" smtClean="0"/>
              <a:t>- здание гаража п. Каменск,</a:t>
            </a:r>
          </a:p>
          <a:p>
            <a:r>
              <a:rPr lang="ru-RU" sz="1600" smtClean="0"/>
              <a:t>-здание спортзала п. Каменск,</a:t>
            </a:r>
          </a:p>
          <a:p>
            <a:r>
              <a:rPr lang="ru-RU" sz="1600" smtClean="0"/>
              <a:t>- здание туалета п. Каменск.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Юридический отдел</a:t>
            </a:r>
            <a:endParaRPr lang="ru-RU" dirty="0"/>
          </a:p>
        </p:txBody>
      </p:sp>
      <p:sp>
        <p:nvSpPr>
          <p:cNvPr id="696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smtClean="0"/>
              <a:t>Оформлены договорные отношения с проживающими в семейном общежитии гражданами, состоящими с АОУ СПО РБ «Политехнический техникум» в трудовых отношениях. Заключено 18 договоров найма жилого помещения в общежитии.</a:t>
            </a:r>
          </a:p>
          <a:p>
            <a:r>
              <a:rPr lang="ru-RU" sz="1800" smtClean="0"/>
              <a:t>4Проведены кадастровые работы по установлению границ земельного участка с кадастровым номером 03:09:250211:1 расположенный по адресу:  РБ, Кабанский район, пос. Каменск, ул. Комсомольская, 15.</a:t>
            </a:r>
          </a:p>
          <a:p>
            <a:r>
              <a:rPr lang="ru-RU" sz="1800" smtClean="0"/>
              <a:t>Изменен вид разрешенного использования земельного участка с кадастровым номером 03:09:480407:01  с «для производственных целей» на «объекты образования», расположенного по адресу: РБ, Кабанский район, пос. Селенгинск, мкрн. Солнечный,42.</a:t>
            </a:r>
          </a:p>
          <a:p>
            <a:r>
              <a:rPr lang="ru-RU" sz="1800" smtClean="0"/>
              <a:t>Проведены кадастровые работы по установлению границ земельного участка с кадастровым номером 03:09:250211:1 расположенный по адресу:  РБ, Кабанский район, пос. Каменск, ул. Комсомольская, 15.</a:t>
            </a:r>
          </a:p>
          <a:p>
            <a:endParaRPr lang="ru-RU" sz="1800" smtClean="0"/>
          </a:p>
          <a:p>
            <a:endParaRPr lang="ru-RU" smtClean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Юридический отдел</a:t>
            </a:r>
            <a:endParaRPr lang="ru-RU" dirty="0"/>
          </a:p>
        </p:txBody>
      </p:sp>
      <p:sp>
        <p:nvSpPr>
          <p:cNvPr id="706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smtClean="0"/>
              <a:t>Оформлено право постоянного бессрочного пользования земельного участка с кадастровым номером 03:09:250211:1 расположенный по адресу:  РБ, Кабанский район, пос. Каменск, ул. Комсомольская, 15.</a:t>
            </a:r>
          </a:p>
          <a:p>
            <a:r>
              <a:rPr lang="ru-RU" sz="1800" smtClean="0"/>
              <a:t>Подготовлены и внесены на рассмотрение учредителю новые изменения в Устав АОУ СПО РБ «Политехнический техникум» затрагивающие процесс обучения в учреждении и виды деятельности.</a:t>
            </a:r>
          </a:p>
          <a:p>
            <a:r>
              <a:rPr lang="ru-RU" sz="1800" smtClean="0"/>
              <a:t>Утверждены и опубликованы изменения в Положение о закупке товаров, работ, услуг для нужд АОУ СПО РБ «Политехнический техникум».</a:t>
            </a:r>
          </a:p>
          <a:p>
            <a:r>
              <a:rPr lang="ru-RU" sz="1800" smtClean="0"/>
              <a:t>На основании приказа Министерства образования и науки РБ № 1683 от 03.09.2013 г.  разработаны и заключены  эффективные контракты с работниками, состоящими в трудовых отношениях с  АОУ СПО РБ «Политехнический техникум».</a:t>
            </a:r>
          </a:p>
          <a:p>
            <a:r>
              <a:rPr lang="ru-RU" sz="1800" smtClean="0"/>
              <a:t> Участие в судебном заседании по результатам проверки прокуратурой Кабанского района соблюдения законодательства о минимальном размере оплаты труда работников в АОУ СПО РБ «Политехнический	 техникум».</a:t>
            </a:r>
          </a:p>
          <a:p>
            <a:r>
              <a:rPr lang="ru-RU" sz="1800" smtClean="0"/>
              <a:t>Принуждение 2-х жильцов семейного общежития, имеющих задолженности по оплате коммунальных услуг, через суд.</a:t>
            </a:r>
          </a:p>
          <a:p>
            <a:endParaRPr lang="ru-RU" sz="1800" smtClean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hlinkClick r:id="rId2" action="ppaction://hlinkfile"/>
              </a:rPr>
              <a:t>Финансово-хозяйственная деятельность</a:t>
            </a:r>
            <a:endParaRPr lang="ru-RU" dirty="0"/>
          </a:p>
        </p:txBody>
      </p:sp>
      <p:sp>
        <p:nvSpPr>
          <p:cNvPr id="716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684" name="Picture 2" descr="Замысел бюджета на 2012-2014 годы был принят в первом чтен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1339850"/>
            <a:ext cx="710565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Об итогах работы коллектива</a:t>
            </a:r>
            <a:endParaRPr lang="ru-RU" dirty="0"/>
          </a:p>
        </p:txBody>
      </p:sp>
      <p:sp>
        <p:nvSpPr>
          <p:cNvPr id="8195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6" name="Picture 2" descr="4072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442753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 descr="F:\БОФ 04.07.14\БОФ2014 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196975"/>
            <a:ext cx="4932362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4" descr="F:\БОФ 04.07.14\БОФ2014 0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86275"/>
            <a:ext cx="3563938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5" descr="F:\БОФ 04.07.14\БОФ2014 2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4437063"/>
            <a:ext cx="3529013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6" descr="F:\БОФ 04.07.14\БОФ2014 238.jpg"/>
          <p:cNvPicPr>
            <a:picLocks noChangeAspect="1" noChangeArrowheads="1"/>
          </p:cNvPicPr>
          <p:nvPr/>
        </p:nvPicPr>
        <p:blipFill>
          <a:blip r:embed="rId6"/>
          <a:srcRect l="29745" r="3960"/>
          <a:stretch>
            <a:fillRect/>
          </a:stretch>
        </p:blipFill>
        <p:spPr bwMode="auto">
          <a:xfrm>
            <a:off x="6732588" y="4437063"/>
            <a:ext cx="2411412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Кадровая политика</a:t>
            </a:r>
            <a:endParaRPr lang="ru-RU" dirty="0"/>
          </a:p>
        </p:txBody>
      </p:sp>
      <p:sp>
        <p:nvSpPr>
          <p:cNvPr id="727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Отработали без больничных листов </a:t>
            </a:r>
            <a:r>
              <a:rPr lang="ru-RU" smtClean="0"/>
              <a:t>– 79 человек из 127 работающих (62,2%)</a:t>
            </a:r>
          </a:p>
          <a:p>
            <a:r>
              <a:rPr lang="ru-RU" b="1" smtClean="0">
                <a:solidFill>
                  <a:srgbClr val="C00000"/>
                </a:solidFill>
              </a:rPr>
              <a:t>Болело </a:t>
            </a:r>
            <a:r>
              <a:rPr lang="ru-RU" smtClean="0"/>
              <a:t>48 человек, из них 22 работника Каменского филиала</a:t>
            </a:r>
          </a:p>
          <a:p>
            <a:r>
              <a:rPr lang="ru-RU" b="1" smtClean="0">
                <a:solidFill>
                  <a:srgbClr val="C00000"/>
                </a:solidFill>
              </a:rPr>
              <a:t>Сумма затрат по больничным листам </a:t>
            </a:r>
            <a:r>
              <a:rPr lang="ru-RU" smtClean="0"/>
              <a:t>– 412721,0 рублей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Кадровая политика</a:t>
            </a:r>
            <a:endParaRPr lang="ru-RU" dirty="0"/>
          </a:p>
        </p:txBody>
      </p:sp>
      <p:sp>
        <p:nvSpPr>
          <p:cNvPr id="737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Уволилось -  4 чел Селенгинск, 4 чел. Каменск </a:t>
            </a:r>
          </a:p>
          <a:p>
            <a:r>
              <a:rPr lang="ru-RU" smtClean="0"/>
              <a:t>2 преподавателя вышли из длительного отпуска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Кадровая политика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50" y="1600200"/>
          <a:ext cx="8358188" cy="2835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63"/>
                <a:gridCol w="2786063"/>
                <a:gridCol w="278606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Категория персонала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Ставки по штатному расписанию  с 1.09.2013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Ставки по штатному расписанию </a:t>
                      </a:r>
                      <a:r>
                        <a:rPr lang="ru-RU" baseline="0" dirty="0" smtClean="0"/>
                        <a:t> с 1.09.2014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АУП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5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Основной персонал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69,8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68,8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Обслуживающий</a:t>
                      </a:r>
                      <a:r>
                        <a:rPr lang="ru-RU" sz="2400" baseline="0" dirty="0" smtClean="0"/>
                        <a:t> персонал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104,4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96,0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Итого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180,2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169,8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Подготовка техникума к новому учебному году (Селенгинск)</a:t>
            </a:r>
            <a:endParaRPr lang="ru-RU" dirty="0"/>
          </a:p>
        </p:txBody>
      </p:sp>
      <p:sp>
        <p:nvSpPr>
          <p:cNvPr id="757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Капитально отремонтировали 30 секцию студенческого общежития (гостиница на 18 мест);</a:t>
            </a:r>
          </a:p>
          <a:p>
            <a:r>
              <a:rPr lang="ru-RU" sz="2000" smtClean="0"/>
              <a:t>Провели ремонт лестничного марша (где гостиница);</a:t>
            </a:r>
          </a:p>
          <a:p>
            <a:r>
              <a:rPr lang="ru-RU" sz="2000" smtClean="0"/>
              <a:t> Провели текущий ремонт в комнатах и секциях студенческого общежития;</a:t>
            </a:r>
          </a:p>
          <a:p>
            <a:r>
              <a:rPr lang="ru-RU" sz="2000" smtClean="0"/>
              <a:t>Отремонтировали крыльцо студенческого общежития;</a:t>
            </a:r>
          </a:p>
          <a:p>
            <a:r>
              <a:rPr lang="ru-RU" sz="2000" smtClean="0"/>
              <a:t>Провели ремонт и запустили в работу учебную парикмахерскую;</a:t>
            </a:r>
          </a:p>
          <a:p>
            <a:r>
              <a:rPr lang="ru-RU" sz="2000" smtClean="0"/>
              <a:t>Провели ремонт актового зала (подсобных помещений за сценой (ремонт полов, перетяжка кресел, сцена);</a:t>
            </a:r>
          </a:p>
          <a:p>
            <a:r>
              <a:rPr lang="ru-RU" sz="2000" smtClean="0"/>
              <a:t>Провели ремонт крыльца главного входа (настил плитки);</a:t>
            </a:r>
          </a:p>
          <a:p>
            <a:r>
              <a:rPr lang="ru-RU" sz="2000" smtClean="0"/>
              <a:t>Построили  пандус в главный вход;</a:t>
            </a:r>
          </a:p>
          <a:p>
            <a:r>
              <a:rPr lang="ru-RU" sz="2000" smtClean="0"/>
              <a:t>Установили  флагштоки;</a:t>
            </a:r>
          </a:p>
          <a:p>
            <a:endParaRPr lang="ru-RU" sz="1600" smtClean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Подготовка техникума к новому учебному году (Селенгинск)</a:t>
            </a:r>
            <a:endParaRPr lang="ru-RU" dirty="0"/>
          </a:p>
        </p:txBody>
      </p:sp>
      <p:sp>
        <p:nvSpPr>
          <p:cNvPr id="768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Провели текущий ремонт учебных кабинетов (побелка, покраска), подсобных помещений, всех коридоров и лестничных маршей;</a:t>
            </a:r>
          </a:p>
          <a:p>
            <a:r>
              <a:rPr lang="ru-RU" sz="2000" smtClean="0"/>
              <a:t>Провели текущий ремонт служебных кабинетов, приемной директора;</a:t>
            </a:r>
          </a:p>
          <a:p>
            <a:r>
              <a:rPr lang="ru-RU" sz="2000" smtClean="0"/>
              <a:t>Заменили линолеум в 218, 220 и 227 кабинетах;</a:t>
            </a:r>
          </a:p>
          <a:p>
            <a:r>
              <a:rPr lang="ru-RU" sz="2000" smtClean="0"/>
              <a:t>Отремонтировали помещение кассы (замена окна, побелка, постелили линолеум);</a:t>
            </a:r>
          </a:p>
          <a:p>
            <a:r>
              <a:rPr lang="ru-RU" sz="2000" smtClean="0"/>
              <a:t>Установили в семейном общежитии лампы с датчиками  на движение; </a:t>
            </a:r>
          </a:p>
          <a:p>
            <a:r>
              <a:rPr lang="ru-RU" sz="2000" smtClean="0"/>
              <a:t>Отремонтировали два подсобных помещения в столовой, сантехнику;</a:t>
            </a:r>
          </a:p>
          <a:p>
            <a:r>
              <a:rPr lang="ru-RU" sz="2000" smtClean="0"/>
              <a:t>Отремонтировали водоснабжение в раздевалках спортзала;</a:t>
            </a:r>
          </a:p>
          <a:p>
            <a:r>
              <a:rPr lang="ru-RU" sz="2000" smtClean="0"/>
              <a:t> Отремонтировали сторожку.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Подготовка техникума к новому учебному году (Каменск)</a:t>
            </a:r>
            <a:endParaRPr lang="ru-RU" dirty="0"/>
          </a:p>
        </p:txBody>
      </p:sp>
      <p:sp>
        <p:nvSpPr>
          <p:cNvPr id="778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Провели капитальный ремонт музея, приобрели мебель для музея за счет выделенных 200.000 рублей Тимлюйским заводом по нашей просьбе. </a:t>
            </a:r>
          </a:p>
          <a:p>
            <a:r>
              <a:rPr lang="ru-RU" sz="2000" smtClean="0"/>
              <a:t>Отремонтировали совместно со студентами  слесарный  цех;</a:t>
            </a:r>
          </a:p>
          <a:p>
            <a:r>
              <a:rPr lang="ru-RU" sz="2000" smtClean="0"/>
              <a:t>Провели ремонт в актовом зале совместно со студентами;</a:t>
            </a:r>
          </a:p>
          <a:p>
            <a:r>
              <a:rPr lang="ru-RU" sz="2000" smtClean="0"/>
              <a:t>Отремонтировали фасад мастерских совместно со студентами;</a:t>
            </a:r>
          </a:p>
          <a:p>
            <a:r>
              <a:rPr lang="ru-RU" sz="2000" smtClean="0"/>
              <a:t>Отремонтировали фасад главного корпуса. Если в Селенге фасад не ремонтировался с момента его строительства, то в Каменске за три года мы его отремонтировали дважды;</a:t>
            </a:r>
          </a:p>
          <a:p>
            <a:r>
              <a:rPr lang="ru-RU" sz="2000" smtClean="0"/>
              <a:t>Установили дополнительно 2 унитаза, сделали перегородки в туалетах;</a:t>
            </a:r>
          </a:p>
          <a:p>
            <a:endParaRPr lang="ru-RU" sz="2000" smtClean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Подготовка техникума к новому учебному году (Каменск)</a:t>
            </a:r>
            <a:endParaRPr lang="ru-RU" dirty="0"/>
          </a:p>
        </p:txBody>
      </p:sp>
      <p:sp>
        <p:nvSpPr>
          <p:cNvPr id="788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Отремонтировали полы в фойе 2 этажа (постелили фанеру и линолеум);</a:t>
            </a:r>
          </a:p>
          <a:p>
            <a:r>
              <a:rPr lang="ru-RU" sz="2000" smtClean="0"/>
              <a:t>Провели текущий ремонт учебных и служебных кабинетов;</a:t>
            </a:r>
          </a:p>
          <a:p>
            <a:r>
              <a:rPr lang="ru-RU" sz="2000" smtClean="0"/>
              <a:t>Отремонтировали вход в сервисный центр;</a:t>
            </a:r>
          </a:p>
          <a:p>
            <a:r>
              <a:rPr lang="ru-RU" sz="2000" smtClean="0"/>
              <a:t> Провели текущий ремонт в комнатах и коридорах студенческого общежития, капитально отремонтировали полы фойе  студенческого общежития;</a:t>
            </a:r>
          </a:p>
          <a:p>
            <a:r>
              <a:rPr lang="ru-RU" sz="2000" smtClean="0"/>
              <a:t>Продолжили  текущий ремонт в сервисном центре, открыли пункт приема еврохимчистки.</a:t>
            </a:r>
          </a:p>
          <a:p>
            <a:r>
              <a:rPr lang="ru-RU" sz="2000" smtClean="0"/>
              <a:t> Провели ремонт в  швейном цехе (заштукатурили, покрасил, установили новые двери)  и многое  другое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Задачи на 2014-2015 учебный год</a:t>
            </a:r>
            <a:endParaRPr lang="ru-RU" dirty="0"/>
          </a:p>
        </p:txBody>
      </p:sp>
      <p:sp>
        <p:nvSpPr>
          <p:cNvPr id="798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Объявить 2014-2015 учебный год - </a:t>
            </a:r>
            <a:r>
              <a:rPr lang="ru-RU" sz="2000" b="1" smtClean="0"/>
              <a:t>Годом учебной работы.</a:t>
            </a:r>
            <a:r>
              <a:rPr lang="ru-RU" sz="2000" smtClean="0"/>
              <a:t>  Все имеющиеся финансовые средства направить на создание МТБ учебных кабинетов, цехов и лабораторий, библиотек  (Мы уже получили 1, 5 млн. рублей по программе ФЦПРО  на приобретение оборудования по специальности «Электроснабжение» и профессии «Сварщик»).</a:t>
            </a:r>
          </a:p>
          <a:p>
            <a:r>
              <a:rPr lang="ru-RU" sz="2000" smtClean="0"/>
              <a:t>Совершенствовать оплату труда педагогических работников на основе реализации принципа «эффективного контракта».</a:t>
            </a:r>
          </a:p>
          <a:p>
            <a:r>
              <a:rPr lang="ru-RU" sz="2000" smtClean="0"/>
              <a:t>Обеспечить качество профессионального образования путем усовершенствования содержания и методов обучения. </a:t>
            </a:r>
          </a:p>
          <a:p>
            <a:r>
              <a:rPr lang="ru-RU" sz="2000" smtClean="0"/>
              <a:t>Создать новые научно-методические и финансово – материальные условия для глубокого развития  процесса на основе сохранения. </a:t>
            </a:r>
          </a:p>
          <a:p>
            <a:endParaRPr lang="ru-RU" sz="1600" smtClean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Задачи на 2014-2015 учебный год</a:t>
            </a:r>
            <a:endParaRPr lang="ru-RU" dirty="0"/>
          </a:p>
        </p:txBody>
      </p:sp>
      <p:sp>
        <p:nvSpPr>
          <p:cNvPr id="808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Уделить особое внимание совершенствованию трудовых навыков, которые создавали бы условия обеспечивающие обновление и продуктивность образовательного процесса. </a:t>
            </a:r>
          </a:p>
          <a:p>
            <a:r>
              <a:rPr lang="ru-RU" sz="2000" smtClean="0"/>
              <a:t>Поднять уровень работы физической культуры  в техникуме до призовых мест  в соревнованиях  среди ССУЗов Бурятии.</a:t>
            </a:r>
          </a:p>
          <a:p>
            <a:r>
              <a:rPr lang="ru-RU" sz="2000" smtClean="0"/>
              <a:t>Обобщить положительный  опыт педагогических работников Сахаровой О.В., Переушиной Л.В.</a:t>
            </a:r>
          </a:p>
          <a:p>
            <a:r>
              <a:rPr lang="ru-RU" sz="2000" smtClean="0"/>
              <a:t>Разработать программу развития техникума на перспективу до 2020 года  с целью перехода в колледж.</a:t>
            </a:r>
          </a:p>
          <a:p>
            <a:r>
              <a:rPr lang="ru-RU" sz="2000" smtClean="0"/>
              <a:t>Открыть  издание собственной газеты  с новостями техникума с периодичностью выхода 1 раз в месяц и бесплатным распространением по школам и крупным предприятиям района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19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0235" y="2967335"/>
            <a:ext cx="800353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Задачи на 2013-2014 уч.год</a:t>
            </a:r>
            <a:endParaRPr lang="ru-RU" dirty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70C0"/>
                </a:solidFill>
              </a:rPr>
              <a:t>10  поставленных задач на год выполнены в полном объеме.</a:t>
            </a:r>
          </a:p>
          <a:p>
            <a:endParaRPr lang="ru-RU" smtClean="0"/>
          </a:p>
        </p:txBody>
      </p:sp>
      <p:pic>
        <p:nvPicPr>
          <p:cNvPr id="9220" name="Picture 10" descr="C:\Documents and Settings\Татьяна\Рабочий стол\книга о техникуме\Фото для книги\приглашен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1300"/>
            <a:ext cx="72485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1500188"/>
            <a:ext cx="7500938" cy="421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87450" y="115888"/>
            <a:ext cx="7777163" cy="11525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500188" y="285750"/>
            <a:ext cx="7286625" cy="857250"/>
          </a:xfrm>
          <a:prstGeom prst="rect">
            <a:avLst/>
          </a:prstGeom>
          <a:solidFill>
            <a:srgbClr val="EB6E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/>
              <a:t>Учебная работа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246" name="Содержимое 9"/>
          <p:cNvSpPr>
            <a:spLocks noGrp="1"/>
          </p:cNvSpPr>
          <p:nvPr>
            <p:ph idx="1"/>
          </p:nvPr>
        </p:nvSpPr>
        <p:spPr>
          <a:xfrm>
            <a:off x="285750" y="1500188"/>
            <a:ext cx="8358188" cy="462597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400" b="1" smtClean="0">
                <a:solidFill>
                  <a:srgbClr val="EB6E07"/>
                </a:solidFill>
              </a:rPr>
              <a:t>Дневное отделение</a:t>
            </a:r>
          </a:p>
          <a:p>
            <a:pPr algn="ctr">
              <a:buFontTx/>
              <a:buNone/>
            </a:pPr>
            <a:r>
              <a:rPr lang="ru-RU" sz="1800" b="1" smtClean="0">
                <a:solidFill>
                  <a:srgbClr val="0070C0"/>
                </a:solidFill>
              </a:rPr>
              <a:t>По программам среднего профессионального образования </a:t>
            </a:r>
          </a:p>
          <a:p>
            <a:r>
              <a:rPr lang="ru-RU" sz="1800" b="1" smtClean="0">
                <a:solidFill>
                  <a:schemeClr val="tx1"/>
                </a:solidFill>
              </a:rPr>
              <a:t>Монтаж и техническая эксплуатация промышленного оборудования </a:t>
            </a:r>
          </a:p>
          <a:p>
            <a:r>
              <a:rPr lang="ru-RU" sz="1800" b="1" smtClean="0">
                <a:solidFill>
                  <a:schemeClr val="tx1"/>
                </a:solidFill>
              </a:rPr>
              <a:t>Прикладная информатика </a:t>
            </a:r>
          </a:p>
          <a:p>
            <a:r>
              <a:rPr lang="ru-RU" sz="1800" b="1" smtClean="0">
                <a:solidFill>
                  <a:schemeClr val="tx1"/>
                </a:solidFill>
              </a:rPr>
              <a:t>Технология продукции общественного питания </a:t>
            </a:r>
          </a:p>
          <a:p>
            <a:r>
              <a:rPr lang="ru-RU" sz="1800" b="1" smtClean="0">
                <a:solidFill>
                  <a:schemeClr val="tx1"/>
                </a:solidFill>
              </a:rPr>
              <a:t>Организация обслуживания в общественном питании </a:t>
            </a:r>
          </a:p>
          <a:p>
            <a:r>
              <a:rPr lang="ru-RU" sz="1800" b="1" smtClean="0">
                <a:solidFill>
                  <a:schemeClr val="tx1"/>
                </a:solidFill>
              </a:rPr>
              <a:t>Техническое обслуживание и ремонт автомобильного транспорта </a:t>
            </a:r>
          </a:p>
          <a:p>
            <a:r>
              <a:rPr lang="ru-RU" sz="1800" b="1" smtClean="0">
                <a:solidFill>
                  <a:schemeClr val="tx1"/>
                </a:solidFill>
              </a:rPr>
              <a:t>Электроснабжение</a:t>
            </a:r>
          </a:p>
          <a:p>
            <a:endParaRPr lang="ru-RU" sz="1800" b="1" smtClean="0">
              <a:solidFill>
                <a:schemeClr val="tx1"/>
              </a:solidFill>
            </a:endParaRPr>
          </a:p>
          <a:p>
            <a:pPr algn="ctr">
              <a:buFontTx/>
              <a:buNone/>
            </a:pPr>
            <a:r>
              <a:rPr lang="ru-RU" sz="1800" b="1" smtClean="0">
                <a:solidFill>
                  <a:srgbClr val="0070C0"/>
                </a:solidFill>
              </a:rPr>
              <a:t>            По программам начального профессионального образования</a:t>
            </a:r>
          </a:p>
          <a:p>
            <a:r>
              <a:rPr lang="ru-RU" sz="1800" b="1" smtClean="0">
                <a:solidFill>
                  <a:schemeClr val="tx1"/>
                </a:solidFill>
              </a:rPr>
              <a:t>Сварщик (электросварочные и газосварочные работы)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Золотая осе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Золотая осень</Template>
  <TotalTime>2020</TotalTime>
  <Words>2878</Words>
  <Application>Microsoft Office PowerPoint</Application>
  <PresentationFormat>Экран (4:3)</PresentationFormat>
  <Paragraphs>543</Paragraphs>
  <Slides>79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4" baseType="lpstr">
      <vt:lpstr>Arial</vt:lpstr>
      <vt:lpstr>Calibri</vt:lpstr>
      <vt:lpstr>Times New Roman</vt:lpstr>
      <vt:lpstr>Wingdings</vt:lpstr>
      <vt:lpstr>Золотая осень</vt:lpstr>
      <vt:lpstr>Слайд 1</vt:lpstr>
      <vt:lpstr>Слайд 2</vt:lpstr>
      <vt:lpstr>Слайд 3</vt:lpstr>
      <vt:lpstr>Потенциал Республики Бурятия</vt:lpstr>
      <vt:lpstr>Августовская конференция педагогических работников 22.08.2014</vt:lpstr>
      <vt:lpstr>О направлениях современного образования</vt:lpstr>
      <vt:lpstr>Об итогах работы коллектива</vt:lpstr>
      <vt:lpstr>Задачи на 2013-2014 уч.год</vt:lpstr>
      <vt:lpstr>Слайд 9</vt:lpstr>
      <vt:lpstr>Слайд 10</vt:lpstr>
      <vt:lpstr>Слайд 11</vt:lpstr>
      <vt:lpstr>Внедрение ФГОС</vt:lpstr>
      <vt:lpstr>Методы и формы работы</vt:lpstr>
      <vt:lpstr>Использование современных средств обучения</vt:lpstr>
      <vt:lpstr>Победители конкурсов к 35-летию техникума</vt:lpstr>
      <vt:lpstr>Результаты учебной деятельности</vt:lpstr>
      <vt:lpstr>Потенциальные  отличники (одна 4)</vt:lpstr>
      <vt:lpstr>Потенциальные хорошисты (одна 3)</vt:lpstr>
      <vt:lpstr>Неаттестованные – 7 чел</vt:lpstr>
      <vt:lpstr>Учебная работа в филиале</vt:lpstr>
      <vt:lpstr>Воспитательная работа</vt:lpstr>
      <vt:lpstr>Направления деятельности</vt:lpstr>
      <vt:lpstr>«Студент года»</vt:lpstr>
      <vt:lpstr>Школа актива</vt:lpstr>
      <vt:lpstr>Работа строительного отряда</vt:lpstr>
      <vt:lpstr>Уровень воспитанности</vt:lpstr>
      <vt:lpstr>Достижения</vt:lpstr>
      <vt:lpstr>Работа соц. педагога</vt:lpstr>
      <vt:lpstr>Обеспеченность жильем</vt:lpstr>
      <vt:lpstr>Профилактическая работа</vt:lpstr>
      <vt:lpstr>Общежитие</vt:lpstr>
      <vt:lpstr>Работа музея</vt:lpstr>
      <vt:lpstr>Работа музея</vt:lpstr>
      <vt:lpstr>Работа библиотечно-информационного центра</vt:lpstr>
      <vt:lpstr>Тематические выставки</vt:lpstr>
      <vt:lpstr>Дополнительные услуги БИЦ</vt:lpstr>
      <vt:lpstr>Информационно-методический центр</vt:lpstr>
      <vt:lpstr>Повышение квалификации и педагогического мастерства преподавателей </vt:lpstr>
      <vt:lpstr>Внутритехникумовская система повышения квалификации</vt:lpstr>
      <vt:lpstr>Тематические декады</vt:lpstr>
      <vt:lpstr>                  </vt:lpstr>
      <vt:lpstr>Аттестация пед. работников</vt:lpstr>
      <vt:lpstr>Открытые уроки</vt:lpstr>
      <vt:lpstr>Аккредитация и лицензирование</vt:lpstr>
      <vt:lpstr> Изучение, обобщение и распространение педагогического опыта </vt:lpstr>
      <vt:lpstr>Участие  пед. работников в конкурсах</vt:lpstr>
      <vt:lpstr>Студенческое общество «Созвездие»</vt:lpstr>
      <vt:lpstr>Недостатки</vt:lpstr>
      <vt:lpstr>Движение контингента студентов</vt:lpstr>
      <vt:lpstr>Итоговая государственная аттестация</vt:lpstr>
      <vt:lpstr>Заочное отделение</vt:lpstr>
      <vt:lpstr>Нормоконтроль </vt:lpstr>
      <vt:lpstr>Очно-заочное отделение</vt:lpstr>
      <vt:lpstr>Работа общего отдела</vt:lpstr>
      <vt:lpstr>Отдел маркетинга и межд. связей</vt:lpstr>
      <vt:lpstr> Мероприятия</vt:lpstr>
      <vt:lpstr>Работа со СМИ</vt:lpstr>
      <vt:lpstr>Сайт техникума</vt:lpstr>
      <vt:lpstr>Внедрение технологии SMM</vt:lpstr>
      <vt:lpstr>Реклама образовательных услуг и продукции цехов</vt:lpstr>
      <vt:lpstr>Работа с иностранными студентами</vt:lpstr>
      <vt:lpstr>Работа приемной комиссии</vt:lpstr>
      <vt:lpstr>Георафия поступающих</vt:lpstr>
      <vt:lpstr>Средний балл абитуриентов</vt:lpstr>
      <vt:lpstr>Детский сад «Лучики»</vt:lpstr>
      <vt:lpstr>Юридический отдел</vt:lpstr>
      <vt:lpstr>Юридический отдел</vt:lpstr>
      <vt:lpstr>Юридический отдел</vt:lpstr>
      <vt:lpstr>Финансово-хозяйственная деятельность</vt:lpstr>
      <vt:lpstr>Кадровая политика</vt:lpstr>
      <vt:lpstr>Кадровая политика</vt:lpstr>
      <vt:lpstr>Кадровая политика</vt:lpstr>
      <vt:lpstr>Подготовка техникума к новому учебному году (Селенгинск)</vt:lpstr>
      <vt:lpstr>Подготовка техникума к новому учебному году (Селенгинск)</vt:lpstr>
      <vt:lpstr>Подготовка техникума к новому учебному году (Каменск)</vt:lpstr>
      <vt:lpstr>Подготовка техникума к новому учебному году (Каменск)</vt:lpstr>
      <vt:lpstr>Задачи на 2014-2015 учебный год</vt:lpstr>
      <vt:lpstr>Задачи на 2014-2015 учебный год</vt:lpstr>
      <vt:lpstr>Слайд 79</vt:lpstr>
    </vt:vector>
  </TitlesOfParts>
  <Company>Kraftway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Director</dc:creator>
  <cp:lastModifiedBy>Михаил</cp:lastModifiedBy>
  <cp:revision>209</cp:revision>
  <dcterms:created xsi:type="dcterms:W3CDTF">2009-08-14T12:07:12Z</dcterms:created>
  <dcterms:modified xsi:type="dcterms:W3CDTF">2014-11-14T06:12:43Z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TC300064221049</vt:lpwstr>
  </property>
</Properties>
</file>