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финансы и менеджмент</c:v>
                </c:pt>
                <c:pt idx="1">
                  <c:v>гуманитарные специальности</c:v>
                </c:pt>
                <c:pt idx="2">
                  <c:v>технические специальности</c:v>
                </c:pt>
                <c:pt idx="3">
                  <c:v>рабочие специальности</c:v>
                </c:pt>
                <c:pt idx="4">
                  <c:v>художественная сфера</c:v>
                </c:pt>
                <c:pt idx="5">
                  <c:v>медицина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</c:v>
                </c:pt>
                <c:pt idx="1">
                  <c:v>22</c:v>
                </c:pt>
                <c:pt idx="2">
                  <c:v>21</c:v>
                </c:pt>
                <c:pt idx="3">
                  <c:v>8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0D1785-4E2F-47E8-8725-1A5AB1CBAE06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36AD19-2BD0-4070-B7F9-8396F01830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OLGA - фоны. снежинки и снег :)) Dnevniki.Yk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 descr="http://bumbio.ru/sites/default/files/picture-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1316" y="11358618"/>
            <a:ext cx="6055573" cy="3633162"/>
          </a:xfrm>
          <a:prstGeom prst="rect">
            <a:avLst/>
          </a:prstGeom>
          <a:noFill/>
        </p:spPr>
      </p:pic>
      <p:pic>
        <p:nvPicPr>
          <p:cNvPr id="9" name="Рисунок 8" descr="http://bumbio.ru/sites/default/files/picture-0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3116"/>
            <a:ext cx="6858048" cy="35004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35716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ПРОФОРИЕНТАЦИОННАЯ КАМПАНИЯ 2015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xid\Desktop\в СМИ\Логотип Полите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85728"/>
            <a:ext cx="1428760" cy="13811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715016"/>
            <a:ext cx="91440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Политехнический техникум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57356" y="42860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Информация о численности выпускников 9-х классов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Кабанского района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488" y="1571612"/>
          <a:ext cx="4429156" cy="4114800"/>
        </p:xfrm>
        <a:graphic>
          <a:graphicData uri="http://schemas.openxmlformats.org/drawingml/2006/table">
            <a:tbl>
              <a:tblPr/>
              <a:tblGrid>
                <a:gridCol w="1899026"/>
                <a:gridCol w="2530130"/>
              </a:tblGrid>
              <a:tr h="315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учащихся в 9-х </a:t>
                      </a:r>
                      <a:r>
                        <a:rPr lang="ru-RU" sz="2000" b="1" dirty="0" err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2000" b="1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608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2000" b="1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591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2000" b="1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622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2000" b="1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618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2000" b="1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616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2000" b="1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595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581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C:\Users\Axid\Desktop\моя работа\Профориентационная кампания 2015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771530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СИТУАЦИЯ НА РЫНКЕ ТРУДА РЕСПУБЛИКИ БУРЯТИЯ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ПЕРИОД ЯНВАРЬ - НОЯБРЬ 2014 ГОДА.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92075" indent="26670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Спрос на рабочую силу.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начала года заявлено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30605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вакансий.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них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23054 вакансий (75.3%) для замещения рабочих профессий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конец отчетного периода потребность предприятий в работниках составляет 9636 человек, из них по видам экономической деятельности: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сельское и лесное хозяйство – 531 вакансий, или 5.5%;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обрабатывающие производства – 1170 вакансий, или 12.1%;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и распределение электроэнергии – 193 вакансий, или 2.0%;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строительство – 2629 вакансий, или 27.2%;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торговля – 911 вакансий, или 9.4%;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 и связь – 352 вакансий, или 3.6%;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финансовая деятельность – 245 вакансий, или 2.5%;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управление – 500 вакансий, или 5.1%;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- 339 вакансий, или 3.5%;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здравоохранение – 1315 вакансий, или 13.6%;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рыболовство и рыбоводство – 0 вакансий, или 0.0%;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добыча полезных ископаемых – 239 вакансий, или 2.4%;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гостиницы и рестораны – 374 вакансий, или 3.8%;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операции с недвижимым имуществом – 402 вакансий, или 4.1%;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прочих коммунальных, социальных и персональных услуг – 379 вакансий, или 3.9%;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услуг по ведению домашнего хозяйства – 57 вакансий, или 0.5%;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экстерриториальных организаций – 0 вакансий, или 0.0%;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Коэффициент напряженности (количество ищущих работу граждан на одно вакантное место) на конец отчетного периода составил 0.5 чел.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опроса-исследования профессиональных предпочтений школьников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Направления профориентационной работы: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r>
              <a:rPr lang="ru-RU" sz="2800" dirty="0" smtClean="0"/>
              <a:t>Выделение профориентационной работы как важной стратегической задачи, решаемой на разных уровнях;</a:t>
            </a:r>
          </a:p>
          <a:p>
            <a:r>
              <a:rPr lang="ru-RU" sz="2800" dirty="0" smtClean="0"/>
              <a:t>Тесное сотрудничество с партнерами;</a:t>
            </a:r>
          </a:p>
          <a:p>
            <a:r>
              <a:rPr lang="ru-RU" sz="2800" dirty="0" smtClean="0"/>
              <a:t>Ежегодные традиционные мероприятия;</a:t>
            </a:r>
          </a:p>
          <a:p>
            <a:r>
              <a:rPr lang="ru-RU" sz="2800" dirty="0" smtClean="0"/>
              <a:t>Формирование и укрепление доверия со стороны населения к качеству образовательных услуг  техникума.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96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педагогов в профориентационной работе: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диск Н\ФОТОГРАФИИ\2014 год\Экскурсии для школьников\17.10.14 Селенгинская гимназия 9а\PA177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495780"/>
            <a:ext cx="4143372" cy="2951080"/>
          </a:xfrm>
          <a:prstGeom prst="rect">
            <a:avLst/>
          </a:prstGeom>
          <a:noFill/>
        </p:spPr>
      </p:pic>
      <p:pic>
        <p:nvPicPr>
          <p:cNvPr id="2051" name="Picture 3" descr="F:\диск Н\ФОТОГРАФИИ\2014 год\Экскурсии для школьников\17.10.14 Селенгинская гимназия 9а\PA177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42"/>
            <a:ext cx="4143404" cy="2928958"/>
          </a:xfrm>
          <a:prstGeom prst="rect">
            <a:avLst/>
          </a:prstGeom>
          <a:noFill/>
        </p:spPr>
      </p:pic>
      <p:pic>
        <p:nvPicPr>
          <p:cNvPr id="2053" name="Picture 5" descr="F:\диск Н\ФОТОГРАФИИ\2014 год\Профориентация\Кабанская школа 9 г\P4145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429000"/>
            <a:ext cx="4214842" cy="3086806"/>
          </a:xfrm>
          <a:prstGeom prst="rect">
            <a:avLst/>
          </a:prstGeom>
          <a:noFill/>
        </p:spPr>
      </p:pic>
      <p:pic>
        <p:nvPicPr>
          <p:cNvPr id="2052" name="Picture 4" descr="F:\диск Н\ФОТОГРАФИИ\2014 год\Экскурсии для школьников\17.10.14 Селенгинская гимназия 9а\PA177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4143404" cy="3092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F:\диск Н\ФОТОГРАФИИ\КАБИНЕТЫ, ЦЕХА, ВЫВЕСКИ\МФЦП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9464">
            <a:off x="68392" y="2589451"/>
            <a:ext cx="6929454" cy="1501430"/>
          </a:xfrm>
          <a:prstGeom prst="rect">
            <a:avLst/>
          </a:prstGeom>
          <a:noFill/>
        </p:spPr>
      </p:pic>
      <p:pic>
        <p:nvPicPr>
          <p:cNvPr id="3082" name="Picture 10" descr="F:\копия диска С\Рабочий стол\ЮБИЛЕЙ 35\ЭСКИЗЫ\вырезка блокн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9546">
            <a:off x="261214" y="169801"/>
            <a:ext cx="1711318" cy="2393641"/>
          </a:xfrm>
          <a:prstGeom prst="rect">
            <a:avLst/>
          </a:prstGeom>
          <a:noFill/>
        </p:spPr>
      </p:pic>
      <p:pic>
        <p:nvPicPr>
          <p:cNvPr id="3079" name="Picture 7" descr="C:\Users\Михаил\Desktop\книга к 90-летию СП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7208">
            <a:off x="5773386" y="306017"/>
            <a:ext cx="3180401" cy="3648707"/>
          </a:xfrm>
          <a:prstGeom prst="rect">
            <a:avLst/>
          </a:prstGeom>
          <a:noFill/>
        </p:spPr>
      </p:pic>
      <p:pic>
        <p:nvPicPr>
          <p:cNvPr id="3080" name="Picture 8" descr="F:\диск Н\ФОТОГРАФИИ\2014 год\БГТРК 02.10.14\PA027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0902">
            <a:off x="5746202" y="4141589"/>
            <a:ext cx="2960324" cy="2220244"/>
          </a:xfrm>
          <a:prstGeom prst="rect">
            <a:avLst/>
          </a:prstGeom>
          <a:noFill/>
        </p:spPr>
      </p:pic>
      <p:pic>
        <p:nvPicPr>
          <p:cNvPr id="3081" name="Picture 9" descr="C:\Users\Михаил\Desktop\Видео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15231">
            <a:off x="173675" y="4305584"/>
            <a:ext cx="2562485" cy="2011434"/>
          </a:xfrm>
          <a:prstGeom prst="rect">
            <a:avLst/>
          </a:prstGeom>
          <a:noFill/>
        </p:spPr>
      </p:pic>
      <p:pic>
        <p:nvPicPr>
          <p:cNvPr id="3078" name="Picture 6" descr="C:\Users\Михаил\Desktop\брошюра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85631">
            <a:off x="3004357" y="3446571"/>
            <a:ext cx="2314164" cy="3264779"/>
          </a:xfrm>
          <a:prstGeom prst="rect">
            <a:avLst/>
          </a:prstGeom>
          <a:noFill/>
        </p:spPr>
      </p:pic>
      <p:pic>
        <p:nvPicPr>
          <p:cNvPr id="3074" name="Picture 2" descr="C:\Users\Михаил\Desktop\фото для календаря на 2015 год\ЭСКИЗЫ\obl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20959743">
            <a:off x="1210640" y="453578"/>
            <a:ext cx="4279470" cy="235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385</TotalTime>
  <Words>103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Эркер</vt:lpstr>
      <vt:lpstr>Солнцестояние</vt:lpstr>
      <vt:lpstr>Поток</vt:lpstr>
      <vt:lpstr>Слайд 1</vt:lpstr>
      <vt:lpstr>Слайд 2</vt:lpstr>
      <vt:lpstr>Слайд 3</vt:lpstr>
      <vt:lpstr>СИТУАЦИЯ НА РЫНКЕ ТРУДА РЕСПУБЛИКИ БУРЯТИЯ  В ПЕРИОД ЯНВАРЬ - НОЯБРЬ 2014 ГОДА.</vt:lpstr>
      <vt:lpstr>Результаты опроса-исследования профессиональных предпочтений школьников</vt:lpstr>
      <vt:lpstr>Направления профориентационной работы: </vt:lpstr>
      <vt:lpstr>Участие педагогов в профориентационной работе: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</dc:creator>
  <cp:lastModifiedBy>Михаил</cp:lastModifiedBy>
  <cp:revision>52</cp:revision>
  <dcterms:created xsi:type="dcterms:W3CDTF">2014-12-21T06:41:14Z</dcterms:created>
  <dcterms:modified xsi:type="dcterms:W3CDTF">2014-12-24T03:30:25Z</dcterms:modified>
</cp:coreProperties>
</file>