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2"/>
  </p:notesMasterIdLst>
  <p:sldIdLst>
    <p:sldId id="256" r:id="rId2"/>
    <p:sldId id="262" r:id="rId3"/>
    <p:sldId id="305" r:id="rId4"/>
    <p:sldId id="284" r:id="rId5"/>
    <p:sldId id="285" r:id="rId6"/>
    <p:sldId id="286" r:id="rId7"/>
    <p:sldId id="289" r:id="rId8"/>
    <p:sldId id="303" r:id="rId9"/>
    <p:sldId id="290" r:id="rId10"/>
    <p:sldId id="291" r:id="rId11"/>
    <p:sldId id="302" r:id="rId12"/>
    <p:sldId id="292" r:id="rId13"/>
    <p:sldId id="293" r:id="rId14"/>
    <p:sldId id="294" r:id="rId15"/>
    <p:sldId id="295" r:id="rId16"/>
    <p:sldId id="304" r:id="rId17"/>
    <p:sldId id="301" r:id="rId18"/>
    <p:sldId id="306" r:id="rId19"/>
    <p:sldId id="307" r:id="rId20"/>
    <p:sldId id="298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4" d="100"/>
          <a:sy n="54" d="100"/>
        </p:scale>
        <p:origin x="-1608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4F399-3247-4BE4-B053-9EF91EA25E0A}" type="datetimeFigureOut">
              <a:rPr lang="ru-RU" smtClean="0"/>
              <a:pPr/>
              <a:t>07.06.2018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181CB-BDE3-4D04-8DBE-54F0D0B70B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</p:grpSp>
      </p:grpSp>
      <p:sp>
        <p:nvSpPr>
          <p:cNvPr id="7889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889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A53351-89AC-4539-ABC0-E39EB9382E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A4B0E-3985-4FFF-AF63-B6B9B45890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93E51-51EF-41C8-9276-CF38F9AA60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03B5B-E8B0-48AF-933C-611BEC99FD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FDB1D-1803-4A3F-B9E4-C14CA3C159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56790-F88A-42A5-BE9D-656B948CE4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77E47-6BDC-4B8D-82B5-F82788139A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7716F-339B-459C-8E32-36D4DA586A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FC27F-6C4B-4C77-8EBA-AE5AB22E5D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05E3-03BF-47B9-A11F-2B57573D57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E7E00-1D06-40AF-B66B-55B6449F3D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47203-D141-4DF1-A002-C3E40C9658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1510A-06CB-44B0-9A92-37FB6DC8EF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7782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2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2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6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6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6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7786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7786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</p:grpSp>
      </p:grpSp>
      <p:sp>
        <p:nvSpPr>
          <p:cNvPr id="7786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786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786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786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78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BC751F8-7C85-4B2A-A2FA-286BD72799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9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179388" y="549275"/>
            <a:ext cx="8964612" cy="1150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269"/>
              </a:avLst>
            </a:prstTxWarp>
          </a:bodyPr>
          <a:lstStyle/>
          <a:p>
            <a:pPr algn="ctr"/>
            <a:r>
              <a:rPr lang="ru-RU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Мотивация к учебной деятельности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28794" y="1989138"/>
            <a:ext cx="7000924" cy="453072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sz="2800" dirty="0" smtClean="0"/>
              <a:t>  </a:t>
            </a:r>
          </a:p>
          <a:p>
            <a:pPr eaLnBrk="1" hangingPunct="1">
              <a:buNone/>
              <a:defRPr/>
            </a:pPr>
            <a:r>
              <a:rPr lang="ru-RU" sz="3600" i="1" dirty="0" smtClean="0"/>
              <a:t>         </a:t>
            </a:r>
            <a:r>
              <a:rPr lang="ru-RU" sz="3600" i="1" dirty="0" smtClean="0">
                <a:latin typeface="Monotype Corsiva" pitchFamily="66" charset="0"/>
              </a:rPr>
              <a:t>«Эффективность урока - стимул           к успеху преподавателя и студента»</a:t>
            </a:r>
          </a:p>
          <a:p>
            <a:pPr eaLnBrk="1" hangingPunct="1">
              <a:buNone/>
              <a:defRPr/>
            </a:pPr>
            <a:endParaRPr lang="ru-RU" sz="3600" i="1" dirty="0" smtClean="0">
              <a:latin typeface="Monotype Corsiva" pitchFamily="66" charset="0"/>
            </a:endParaRPr>
          </a:p>
          <a:p>
            <a:pPr eaLnBrk="1" hangingPunct="1">
              <a:buNone/>
              <a:defRPr/>
            </a:pPr>
            <a:endParaRPr lang="ru-RU" sz="3600" i="1" dirty="0" smtClean="0">
              <a:latin typeface="Monotype Corsiva" pitchFamily="66" charset="0"/>
            </a:endParaRPr>
          </a:p>
          <a:p>
            <a:pPr algn="r" eaLnBrk="1" hangingPunct="1">
              <a:buNone/>
              <a:defRPr/>
            </a:pPr>
            <a:r>
              <a:rPr lang="ru-RU" sz="2400" i="1" dirty="0" smtClean="0">
                <a:effectLst/>
                <a:latin typeface="Times New Roman" pitchFamily="18" charset="0"/>
                <a:cs typeface="Times New Roman" pitchFamily="18" charset="0"/>
              </a:rPr>
              <a:t>ГАПОУ  РБ «Политехнический техникум»</a:t>
            </a:r>
          </a:p>
          <a:p>
            <a:pPr algn="r" eaLnBrk="1" hangingPunct="1">
              <a:buNone/>
              <a:defRPr/>
            </a:pPr>
            <a:r>
              <a:rPr lang="ru-RU" sz="2400" i="1" dirty="0" smtClean="0">
                <a:effectLst/>
                <a:latin typeface="Times New Roman" pitchFamily="18" charset="0"/>
                <a:cs typeface="Times New Roman" pitchFamily="18" charset="0"/>
              </a:rPr>
              <a:t>Преподаватель  О.В. </a:t>
            </a:r>
            <a:r>
              <a:rPr lang="ru-RU" sz="2400" i="1" dirty="0" err="1" smtClean="0">
                <a:effectLst/>
                <a:latin typeface="Times New Roman" pitchFamily="18" charset="0"/>
                <a:cs typeface="Times New Roman" pitchFamily="18" charset="0"/>
              </a:rPr>
              <a:t>Клочихина</a:t>
            </a:r>
            <a:endParaRPr lang="ru-RU" sz="2400" i="1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75240" cy="1296144"/>
          </a:xfrm>
        </p:spPr>
        <p:txBody>
          <a:bodyPr/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урока: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Промышленно-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производственный персонал предприятия. Заработная плата.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4871464"/>
          </a:xfrm>
        </p:spPr>
        <p:txBody>
          <a:bodyPr/>
          <a:lstStyle/>
          <a:p>
            <a:pPr algn="r">
              <a:buNone/>
            </a:pPr>
            <a:endParaRPr lang="ru-RU" sz="2400" i="1" dirty="0" smtClean="0"/>
          </a:p>
          <a:p>
            <a:pPr algn="r">
              <a:buNone/>
            </a:pPr>
            <a:r>
              <a:rPr lang="ru-RU" sz="2400" i="1" dirty="0" smtClean="0"/>
              <a:t> "Встарь богатейшими странами были те,</a:t>
            </a:r>
          </a:p>
          <a:p>
            <a:pPr algn="r">
              <a:buNone/>
            </a:pPr>
            <a:r>
              <a:rPr lang="ru-RU" sz="2400" i="1" dirty="0" smtClean="0"/>
              <a:t> природа которых была наиболее обильна; ныне богатейшие страны - те, в которых человек наиболее деятелен".</a:t>
            </a:r>
          </a:p>
          <a:p>
            <a:pPr algn="r">
              <a:buNone/>
            </a:pPr>
            <a:r>
              <a:rPr lang="ru-RU" sz="2000" dirty="0" smtClean="0"/>
              <a:t>Английский философ Г. </a:t>
            </a:r>
            <a:r>
              <a:rPr lang="ru-RU" sz="2000" dirty="0" err="1" smtClean="0"/>
              <a:t>Бокль</a:t>
            </a:r>
            <a:endParaRPr lang="ru-RU" sz="2000" dirty="0" smtClean="0"/>
          </a:p>
          <a:p>
            <a:pPr algn="r">
              <a:buNone/>
            </a:pPr>
            <a:endParaRPr lang="ru-RU" sz="2400" dirty="0" smtClean="0"/>
          </a:p>
          <a:p>
            <a:pPr algn="r">
              <a:buNone/>
            </a:pPr>
            <a:r>
              <a:rPr lang="ru-RU" sz="2400" i="1" dirty="0" smtClean="0"/>
              <a:t>"Заработная плата- мерило уважения с которым общество</a:t>
            </a:r>
          </a:p>
          <a:p>
            <a:pPr algn="r">
              <a:buNone/>
            </a:pPr>
            <a:r>
              <a:rPr lang="ru-RU" sz="2400" i="1" dirty="0" smtClean="0"/>
              <a:t>относится к данной профессии" </a:t>
            </a:r>
          </a:p>
          <a:p>
            <a:pPr algn="r">
              <a:buNone/>
            </a:pPr>
            <a:r>
              <a:rPr lang="ru-RU" sz="2000" dirty="0" smtClean="0"/>
              <a:t>Джонни </a:t>
            </a:r>
            <a:r>
              <a:rPr lang="ru-RU" sz="2000" dirty="0" err="1" smtClean="0"/>
              <a:t>Тиллмон</a:t>
            </a:r>
            <a:endParaRPr lang="ru-RU" sz="2000" dirty="0" smtClean="0"/>
          </a:p>
          <a:p>
            <a:pPr algn="r">
              <a:buNone/>
            </a:pPr>
            <a:r>
              <a:rPr lang="ru-RU" sz="2000" dirty="0" smtClean="0"/>
              <a:t> американская активистка  движения </a:t>
            </a:r>
          </a:p>
          <a:p>
            <a:pPr algn="r">
              <a:buNone/>
            </a:pPr>
            <a:r>
              <a:rPr lang="ru-RU" sz="2000" dirty="0" smtClean="0"/>
              <a:t>за социальные права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урока: Производительность труда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ru-RU" i="1" dirty="0" smtClean="0"/>
          </a:p>
          <a:p>
            <a:pPr algn="r">
              <a:buNone/>
            </a:pPr>
            <a:r>
              <a:rPr lang="ru-RU" i="1" dirty="0" smtClean="0"/>
              <a:t>«Комплимент повышает производительность</a:t>
            </a:r>
          </a:p>
          <a:p>
            <a:pPr algn="r">
              <a:buNone/>
            </a:pPr>
            <a:r>
              <a:rPr lang="ru-RU" i="1" dirty="0" smtClean="0"/>
              <a:t> труда женщины вдвое»</a:t>
            </a:r>
          </a:p>
          <a:p>
            <a:pPr algn="r">
              <a:buNone/>
            </a:pPr>
            <a:r>
              <a:rPr lang="ru-RU" i="1" dirty="0" smtClean="0"/>
              <a:t> </a:t>
            </a:r>
          </a:p>
          <a:p>
            <a:pPr algn="r">
              <a:buNone/>
            </a:pPr>
            <a:r>
              <a:rPr lang="ru-RU" dirty="0" smtClean="0"/>
              <a:t>Франсуаза Саган</a:t>
            </a:r>
          </a:p>
          <a:p>
            <a:pPr algn="r">
              <a:buNone/>
            </a:pPr>
            <a:r>
              <a:rPr lang="ru-RU" dirty="0" smtClean="0"/>
              <a:t>    французская писательница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урока: </a:t>
            </a:r>
            <a:r>
              <a:rPr lang="ru-RU" sz="3600" dirty="0" smtClean="0"/>
              <a:t>Предпринимательская деятельность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      </a:t>
            </a:r>
            <a:r>
              <a:rPr lang="ru-RU" sz="2400" i="1" dirty="0" smtClean="0"/>
              <a:t>«Успех нашего бизнеса тесно связан с дарованием и преданностью наших работников.»  </a:t>
            </a:r>
          </a:p>
          <a:p>
            <a:pPr algn="r">
              <a:buNone/>
            </a:pPr>
            <a:r>
              <a:rPr lang="ru-RU" sz="2400" dirty="0" err="1" smtClean="0"/>
              <a:t>М.Е.Салтыков-Щедрин</a:t>
            </a:r>
            <a:endParaRPr lang="ru-RU" sz="2400" dirty="0" smtClean="0"/>
          </a:p>
          <a:p>
            <a:pPr algn="r">
              <a:buNone/>
            </a:pPr>
            <a:endParaRPr lang="ru-RU" sz="2400" dirty="0" smtClean="0"/>
          </a:p>
          <a:p>
            <a:pPr algn="r">
              <a:buNone/>
            </a:pPr>
            <a:r>
              <a:rPr lang="ru-RU" sz="2400" i="1" dirty="0" smtClean="0"/>
              <a:t>«Прибыль течет туда, где есть мозги…»</a:t>
            </a:r>
          </a:p>
          <a:p>
            <a:pPr algn="r">
              <a:buNone/>
            </a:pPr>
            <a:endParaRPr lang="ru-RU" sz="2400" dirty="0" smtClean="0"/>
          </a:p>
          <a:p>
            <a:pPr algn="r">
              <a:buNone/>
            </a:pPr>
            <a:r>
              <a:rPr lang="ru-RU" sz="2400" i="1" dirty="0" smtClean="0"/>
              <a:t>«Не было бы риска – не было бы и прогресса» </a:t>
            </a:r>
          </a:p>
          <a:p>
            <a:pPr algn="r">
              <a:buNone/>
            </a:pPr>
            <a:r>
              <a:rPr lang="ru-RU" sz="2400" dirty="0" smtClean="0"/>
              <a:t> В.В.Вересаев</a:t>
            </a:r>
          </a:p>
          <a:p>
            <a:pPr algn="r">
              <a:buNone/>
            </a:pPr>
            <a:r>
              <a:rPr lang="ru-RU" sz="2400" dirty="0" smtClean="0"/>
              <a:t> русский писатель</a:t>
            </a:r>
          </a:p>
          <a:p>
            <a:pPr algn="r">
              <a:buNone/>
            </a:pPr>
            <a:endParaRPr lang="ru-RU" sz="2400" dirty="0" smtClean="0"/>
          </a:p>
          <a:p>
            <a:pPr algn="r">
              <a:buNone/>
            </a:pPr>
            <a:r>
              <a:rPr lang="ru-RU" sz="2400" i="1" dirty="0" smtClean="0"/>
              <a:t>«Говорите обо мне все, что </a:t>
            </a:r>
            <a:r>
              <a:rPr lang="ru-RU" sz="2400" i="1" dirty="0" err="1" smtClean="0"/>
              <a:t>угодно.Только</a:t>
            </a:r>
            <a:r>
              <a:rPr lang="ru-RU" sz="2400" i="1" dirty="0" smtClean="0"/>
              <a:t> говорите!»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286808" cy="7870720"/>
          </a:xfrm>
        </p:spPr>
        <p:txBody>
          <a:bodyPr/>
          <a:lstStyle/>
          <a:p>
            <a:pPr algn="r">
              <a:buNone/>
            </a:pPr>
            <a:endParaRPr lang="ru-RU" i="1" dirty="0" smtClean="0"/>
          </a:p>
          <a:p>
            <a:pPr algn="r">
              <a:buNone/>
            </a:pPr>
            <a:r>
              <a:rPr lang="ru-RU" dirty="0" smtClean="0"/>
              <a:t>Тема урока: Прибыль и рентабельность</a:t>
            </a:r>
            <a:r>
              <a:rPr lang="ru-RU" i="1" dirty="0" smtClean="0"/>
              <a:t>.</a:t>
            </a:r>
          </a:p>
          <a:p>
            <a:pPr algn="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"Выше прибыли только честь!»</a:t>
            </a:r>
          </a:p>
          <a:p>
            <a:pPr algn="r">
              <a:buNone/>
            </a:pPr>
            <a:endParaRPr lang="ru-RU" i="1" dirty="0" smtClean="0"/>
          </a:p>
          <a:p>
            <a:pPr>
              <a:buNone/>
            </a:pPr>
            <a:r>
              <a:rPr lang="ru-RU" dirty="0" smtClean="0"/>
              <a:t>Тема урока: Реклама. Виды рекламы.</a:t>
            </a:r>
          </a:p>
          <a:p>
            <a:pPr algn="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«Реклама-это тонкое искусство убеждать покупателя , что он всю жизнь мечтал о вещи, которую видит впервые в жизни»</a:t>
            </a:r>
          </a:p>
          <a:p>
            <a:pPr algn="r">
              <a:buNone/>
            </a:pPr>
            <a:endParaRPr lang="ru-RU" i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8229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/>
              <a:t>Тема урока: Инфляция</a:t>
            </a:r>
          </a:p>
          <a:p>
            <a:pPr algn="r">
              <a:buNone/>
            </a:pPr>
            <a:endParaRPr lang="ru-RU" i="1" dirty="0" smtClean="0"/>
          </a:p>
          <a:p>
            <a:pPr algn="r">
              <a:buNone/>
            </a:pPr>
            <a:r>
              <a:rPr lang="ru-RU" i="1" dirty="0" smtClean="0"/>
              <a:t>"</a:t>
            </a:r>
            <a:r>
              <a:rPr lang="ru-RU" sz="2400" i="1" dirty="0" smtClean="0"/>
              <a:t>Инфляция- это </a:t>
            </a:r>
            <a:r>
              <a:rPr lang="ru-RU" sz="2400" i="1" dirty="0" err="1" smtClean="0"/>
              <a:t>гидроголовый</a:t>
            </a:r>
            <a:r>
              <a:rPr lang="ru-RU" sz="2400" i="1" dirty="0" smtClean="0"/>
              <a:t>  монстр, у которого вырастают две новые головы каждый раз, когда ему отрубают одну."</a:t>
            </a:r>
          </a:p>
          <a:p>
            <a:pPr algn="r">
              <a:buNone/>
            </a:pPr>
            <a:r>
              <a:rPr lang="ru-RU" sz="2400" dirty="0" smtClean="0"/>
              <a:t> </a:t>
            </a:r>
          </a:p>
          <a:p>
            <a:pPr algn="r">
              <a:buNone/>
            </a:pPr>
            <a:r>
              <a:rPr lang="ru-RU" sz="2400" dirty="0" smtClean="0"/>
              <a:t>Президент США Р.Никсон.</a:t>
            </a:r>
          </a:p>
          <a:p>
            <a:pPr algn="r"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363272" cy="5845197"/>
          </a:xfrm>
        </p:spPr>
        <p:txBody>
          <a:bodyPr/>
          <a:lstStyle/>
          <a:p>
            <a:pPr algn="ctr">
              <a:buNone/>
            </a:pPr>
            <a:r>
              <a:rPr lang="ru-RU" sz="2800" i="1" dirty="0" smtClean="0"/>
              <a:t>Тема урока: Инфляция</a:t>
            </a:r>
          </a:p>
          <a:p>
            <a:pPr algn="r">
              <a:buNone/>
            </a:pPr>
            <a:endParaRPr lang="ru-RU" sz="2800" i="1" dirty="0" smtClean="0"/>
          </a:p>
          <a:p>
            <a:pPr algn="r">
              <a:buNone/>
            </a:pPr>
            <a:r>
              <a:rPr lang="ru-RU" i="1" dirty="0" smtClean="0"/>
              <a:t>"Слишком много денег охотятся за слишком малым количеством товаров"</a:t>
            </a:r>
          </a:p>
          <a:p>
            <a:pPr algn="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"Мы хотим ходить в магазины </a:t>
            </a:r>
          </a:p>
          <a:p>
            <a:pPr algn="ctr">
              <a:buNone/>
            </a:pPr>
            <a:r>
              <a:rPr lang="ru-RU" i="1" dirty="0" smtClean="0"/>
              <a:t>с деньгами в карманах и </a:t>
            </a:r>
          </a:p>
          <a:p>
            <a:pPr algn="ctr">
              <a:buNone/>
            </a:pPr>
            <a:r>
              <a:rPr lang="ru-RU" i="1" dirty="0" smtClean="0"/>
              <a:t>возвращаться с провизией в корзинах,</a:t>
            </a:r>
          </a:p>
          <a:p>
            <a:pPr algn="ctr">
              <a:buNone/>
            </a:pPr>
            <a:r>
              <a:rPr lang="ru-RU" i="1" dirty="0" smtClean="0"/>
              <a:t> а  мы идем с деньгами в корзинах и возвращаемся с провизией в карманах" </a:t>
            </a:r>
          </a:p>
          <a:p>
            <a:pPr algn="r">
              <a:buNone/>
            </a:pPr>
            <a:r>
              <a:rPr lang="ru-RU" sz="2800" i="1" dirty="0" smtClean="0"/>
              <a:t> </a:t>
            </a:r>
            <a:r>
              <a:rPr lang="en-US" sz="2800" i="1" dirty="0" smtClean="0"/>
              <a:t>NN</a:t>
            </a:r>
            <a:endParaRPr lang="ru-RU" sz="2800" i="1" dirty="0" smtClean="0"/>
          </a:p>
          <a:p>
            <a:pPr algn="r">
              <a:buNone/>
            </a:pPr>
            <a:endParaRPr lang="ru-RU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84175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3600" dirty="0" smtClean="0"/>
              <a:t>Тема урока: Деньги. Происхождение и сущность денег.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276872"/>
            <a:ext cx="8229600" cy="4358109"/>
          </a:xfrm>
        </p:spPr>
        <p:txBody>
          <a:bodyPr/>
          <a:lstStyle/>
          <a:p>
            <a:pPr algn="r">
              <a:buNone/>
            </a:pPr>
            <a:r>
              <a:rPr lang="ru-RU" i="1" dirty="0" smtClean="0"/>
              <a:t>«Денежки без ног, а весь свет обойдут</a:t>
            </a:r>
            <a:r>
              <a:rPr lang="ru-RU" dirty="0" smtClean="0"/>
              <a:t>»</a:t>
            </a:r>
          </a:p>
          <a:p>
            <a:pPr algn="r">
              <a:buNone/>
            </a:pPr>
            <a:r>
              <a:rPr lang="ru-RU" dirty="0" smtClean="0"/>
              <a:t>      </a:t>
            </a:r>
            <a:r>
              <a:rPr lang="ru-RU" sz="2800" dirty="0" smtClean="0"/>
              <a:t>Так говаривал русский народ. Смысл глубокий в этой пословице. В ней суть внешней торговли.</a:t>
            </a:r>
          </a:p>
          <a:p>
            <a:pPr algn="r">
              <a:buNone/>
            </a:pPr>
            <a:endParaRPr lang="ru-RU" sz="2800" dirty="0" smtClean="0"/>
          </a:p>
          <a:p>
            <a:pPr algn="r">
              <a:buNone/>
            </a:pPr>
            <a:r>
              <a:rPr lang="ru-RU" i="1" dirty="0" smtClean="0"/>
              <a:t>« Даже любовь не свела с ума стольких людей сколько мудрствование о сущности денег»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5773759"/>
          </a:xfrm>
        </p:spPr>
        <p:txBody>
          <a:bodyPr/>
          <a:lstStyle/>
          <a:p>
            <a:pPr algn="r">
              <a:buNone/>
            </a:pPr>
            <a:endParaRPr lang="ru-RU" sz="3600" dirty="0" smtClean="0"/>
          </a:p>
          <a:p>
            <a:pPr algn="r">
              <a:buNone/>
            </a:pPr>
            <a:r>
              <a:rPr lang="ru-RU" sz="3600" dirty="0" smtClean="0"/>
              <a:t>Проектная деятельность студентов</a:t>
            </a:r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i="1" dirty="0" smtClean="0"/>
              <a:t>       «Все проекты зело исправны быть должны, дабы казну зряшно не разорять и отечеству ущерба не чинить. Кто станет абы как</a:t>
            </a:r>
          </a:p>
          <a:p>
            <a:pPr algn="r">
              <a:buNone/>
            </a:pPr>
            <a:r>
              <a:rPr lang="ru-RU" i="1" dirty="0" smtClean="0"/>
              <a:t> ляпать, того чина лишу и кнутом </a:t>
            </a:r>
          </a:p>
          <a:p>
            <a:pPr algn="r">
              <a:buNone/>
            </a:pPr>
            <a:r>
              <a:rPr lang="ru-RU" i="1" dirty="0" smtClean="0"/>
              <a:t>велю драть.»</a:t>
            </a:r>
          </a:p>
          <a:p>
            <a:pPr algn="r">
              <a:buNone/>
            </a:pPr>
            <a:endParaRPr lang="ru-RU" i="1" dirty="0" smtClean="0"/>
          </a:p>
          <a:p>
            <a:pPr algn="r">
              <a:buNone/>
            </a:pPr>
            <a:r>
              <a:rPr lang="ru-RU" sz="2400" dirty="0" smtClean="0"/>
              <a:t>Петр </a:t>
            </a:r>
            <a:r>
              <a:rPr lang="en-US" sz="2400" dirty="0" smtClean="0"/>
              <a:t>I</a:t>
            </a:r>
            <a:r>
              <a:rPr lang="ru-RU" sz="2400" dirty="0" smtClean="0"/>
              <a:t> Российский император</a:t>
            </a:r>
          </a:p>
          <a:p>
            <a:pPr algn="r">
              <a:buNone/>
            </a:pPr>
            <a:r>
              <a:rPr lang="ru-RU" sz="2400" dirty="0" smtClean="0"/>
              <a:t> </a:t>
            </a:r>
          </a:p>
          <a:p>
            <a:pPr algn="r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Тема урока: Налоговая деятельность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ru-RU" i="1" dirty="0" smtClean="0"/>
          </a:p>
          <a:p>
            <a:pPr algn="r">
              <a:buNone/>
            </a:pPr>
            <a:r>
              <a:rPr lang="ru-RU" i="1" dirty="0" smtClean="0"/>
              <a:t>  "Ты можешь и не заметить, что у тебя все идет хорошо. Но налоговая служба напомнит" .</a:t>
            </a:r>
          </a:p>
          <a:p>
            <a:pPr algn="r">
              <a:buNone/>
            </a:pPr>
            <a:r>
              <a:rPr lang="ru-RU" i="1" dirty="0" smtClean="0"/>
              <a:t> </a:t>
            </a:r>
            <a:r>
              <a:rPr lang="ru-RU" dirty="0" smtClean="0"/>
              <a:t>Лоренс Питер</a:t>
            </a:r>
          </a:p>
          <a:p>
            <a:pPr algn="r"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      "Незнание экономических законов не освобождает от ответственности" .</a:t>
            </a:r>
          </a:p>
          <a:p>
            <a:pPr algn="r">
              <a:buNone/>
            </a:pPr>
            <a:r>
              <a:rPr lang="ru-RU" dirty="0" smtClean="0"/>
              <a:t>Цыпин Савелий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48680"/>
            <a:ext cx="8208912" cy="554461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ru-RU" b="1" i="1" u="sng" dirty="0" smtClean="0"/>
          </a:p>
          <a:p>
            <a:endParaRPr lang="ru-RU" b="1" i="1" u="sng" dirty="0" smtClean="0"/>
          </a:p>
          <a:p>
            <a:pPr>
              <a:buNone/>
            </a:pPr>
            <a:endParaRPr lang="ru-RU" b="1" i="1" u="sng" dirty="0" smtClean="0"/>
          </a:p>
          <a:p>
            <a:pPr>
              <a:buNone/>
            </a:pPr>
            <a:r>
              <a:rPr lang="ru-RU" b="1" i="1" dirty="0" smtClean="0"/>
              <a:t>"Настоящий урок начинается не со звонка, а задолго до него".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С.И.Гессен</a:t>
            </a:r>
          </a:p>
          <a:p>
            <a:pPr>
              <a:buNone/>
            </a:pPr>
            <a:r>
              <a:rPr lang="ru-RU" dirty="0" smtClean="0"/>
              <a:t>                        русский философ, педагог</a:t>
            </a:r>
          </a:p>
          <a:p>
            <a:endParaRPr lang="ru-RU" dirty="0" smtClean="0"/>
          </a:p>
          <a:p>
            <a:pPr algn="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 </a:t>
            </a:r>
            <a:br>
              <a:rPr lang="ru-RU" sz="4000" dirty="0" smtClean="0"/>
            </a:br>
            <a:r>
              <a:rPr lang="ru-RU" sz="4000" b="1" i="1" dirty="0" smtClean="0">
                <a:latin typeface="+mn-lt"/>
              </a:rPr>
              <a:t>Мотивация</a:t>
            </a:r>
            <a:r>
              <a:rPr lang="ru-RU" sz="4000" i="1" dirty="0" smtClean="0">
                <a:latin typeface="+mn-lt"/>
              </a:rPr>
              <a:t>- это  побуждение к действию ради достижения какого-либо результата</a:t>
            </a:r>
          </a:p>
        </p:txBody>
      </p:sp>
      <p:pic>
        <p:nvPicPr>
          <p:cNvPr id="6" name="Таблица 5" descr="hello_html_m776a00f3.jpg"/>
          <p:cNvPicPr>
            <a:picLocks noGrp="1"/>
          </p:cNvPicPr>
          <p:nvPr>
            <p:ph type="tbl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214554"/>
            <a:ext cx="5969529" cy="431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ctr">
              <a:buNone/>
            </a:pPr>
            <a:endParaRPr lang="ru-RU" sz="6600" b="1" i="1" dirty="0" smtClean="0"/>
          </a:p>
          <a:p>
            <a:pPr algn="ctr">
              <a:buNone/>
            </a:pPr>
            <a:r>
              <a:rPr lang="ru-RU" sz="6600" b="1" i="1" dirty="0" smtClean="0"/>
              <a:t>Благодарю всех! Творческих успехов вам!</a:t>
            </a:r>
            <a:endParaRPr lang="ru-RU" sz="6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73759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/>
              <a:t>   		</a:t>
            </a:r>
            <a:r>
              <a:rPr lang="ru-RU" b="1" i="1" dirty="0" smtClean="0"/>
              <a:t>Учебная мотивация – это процесс, направленный на выполнение учебной деятельности</a:t>
            </a:r>
            <a:endParaRPr lang="ru-RU" dirty="0"/>
          </a:p>
        </p:txBody>
      </p:sp>
      <p:pic>
        <p:nvPicPr>
          <p:cNvPr id="25602" name="Picture 2" descr="ÐÐ°ÑÑÐ¸Ð½ÐºÐ¸ Ð¿Ð¾ Ð·Ð°Ð¿ÑÐ¾ÑÑ ÑÐµÐ»Ð¾Ð²ÐµÑÐºÐ¸ Ð² Ð¿ÑÐµÐ·ÐµÐ½ÑÐ°ÑÐ¸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3116"/>
            <a:ext cx="7572428" cy="4161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702321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Мотивация </a:t>
            </a:r>
            <a:r>
              <a:rPr lang="ru-RU" sz="2800" dirty="0" smtClean="0"/>
              <a:t>— начальный этап </a:t>
            </a:r>
            <a:r>
              <a:rPr lang="ru-RU" sz="2800" dirty="0" smtClean="0"/>
              <a:t>урока</a:t>
            </a:r>
            <a:endParaRPr lang="ru-RU" sz="2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214422"/>
            <a:ext cx="821537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/>
              <a:t>Основная цель </a:t>
            </a:r>
            <a:r>
              <a:rPr lang="ru-RU" sz="2400" dirty="0" smtClean="0"/>
              <a:t>этапа мотивации  к учебной деятельности - выработка внутренней готовности выполнения требований учебной деятельности.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Для реализации этой цели необходимо:</a:t>
            </a:r>
          </a:p>
          <a:p>
            <a:pPr>
              <a:buNone/>
            </a:pPr>
            <a:endParaRPr lang="ru-RU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400" dirty="0" smtClean="0"/>
              <a:t>создать условия для возникновения внутренней потребности включения в деятельность </a:t>
            </a:r>
            <a:r>
              <a:rPr lang="ru-RU" sz="2800" dirty="0" smtClean="0"/>
              <a:t>(«</a:t>
            </a:r>
            <a:r>
              <a:rPr lang="ru-RU" sz="2800" b="1" i="1" dirty="0" smtClean="0"/>
              <a:t>хочу</a:t>
            </a:r>
            <a:r>
              <a:rPr lang="ru-RU" sz="2800" dirty="0" smtClean="0"/>
              <a:t>»)</a:t>
            </a:r>
            <a:r>
              <a:rPr lang="ru-RU" sz="2400" dirty="0" smtClean="0"/>
              <a:t>;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400" dirty="0" smtClean="0"/>
              <a:t>актуализировать </a:t>
            </a:r>
            <a:r>
              <a:rPr lang="ru-RU" sz="2400" dirty="0" smtClean="0"/>
              <a:t>требования к студенту со стороны учебной деятельности </a:t>
            </a:r>
            <a:r>
              <a:rPr lang="ru-RU" sz="2800" dirty="0" smtClean="0"/>
              <a:t>(«</a:t>
            </a:r>
            <a:r>
              <a:rPr lang="ru-RU" sz="2800" b="1" i="1" dirty="0" smtClean="0"/>
              <a:t>надо</a:t>
            </a:r>
            <a:r>
              <a:rPr lang="ru-RU" sz="2800" dirty="0" smtClean="0"/>
              <a:t>»)</a:t>
            </a:r>
            <a:r>
              <a:rPr lang="ru-RU" sz="2400" dirty="0" smtClean="0"/>
              <a:t>;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 smtClean="0"/>
              <a:t>установить тематические рамки учебной деятельности </a:t>
            </a:r>
            <a:r>
              <a:rPr lang="ru-RU" sz="2800" dirty="0" smtClean="0"/>
              <a:t>(«</a:t>
            </a:r>
            <a:r>
              <a:rPr lang="ru-RU" sz="2800" b="1" i="1" dirty="0" smtClean="0"/>
              <a:t>могу</a:t>
            </a:r>
            <a:r>
              <a:rPr lang="ru-RU" sz="2800" dirty="0" smtClean="0"/>
              <a:t>»).</a:t>
            </a:r>
          </a:p>
        </p:txBody>
      </p:sp>
      <p:pic>
        <p:nvPicPr>
          <p:cNvPr id="24578" name="Picture 2" descr="ÐÐ°ÑÑÐ¸Ð½ÐºÐ¸ Ð¿Ð¾ Ð·Ð°Ð¿ÑÐ¾ÑÑ ÐºÐ°ÑÑÐ¸Ð½ÐºÐ¸ Ð² Ð¿ÑÐµÐ·ÐµÐ½ÑÐ°ÑÐ¸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5143512"/>
            <a:ext cx="1928826" cy="1473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Этап вызывания исходной мотивации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7286676" cy="3673469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Психологическая </a:t>
            </a:r>
            <a:r>
              <a:rPr lang="ru-RU" dirty="0" smtClean="0"/>
              <a:t>установка</a:t>
            </a:r>
          </a:p>
          <a:p>
            <a:pPr algn="ctr"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 У</a:t>
            </a:r>
            <a:r>
              <a:rPr lang="ru-RU" sz="2400" dirty="0" smtClean="0"/>
              <a:t>рок начинается со слов преподавателя: </a:t>
            </a:r>
          </a:p>
          <a:p>
            <a:pPr>
              <a:buNone/>
            </a:pPr>
            <a:r>
              <a:rPr lang="ru-RU" sz="2400" dirty="0" smtClean="0"/>
              <a:t>  </a:t>
            </a:r>
            <a:r>
              <a:rPr lang="ru-RU" sz="2400" dirty="0" smtClean="0"/>
              <a:t>“Добрый день, уважаемые студенты!»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Давайте скажем себе: </a:t>
            </a:r>
            <a:r>
              <a:rPr lang="ru-RU" sz="2400" dirty="0" smtClean="0"/>
              <a:t>«</a:t>
            </a:r>
            <a:r>
              <a:rPr lang="ru-RU" sz="2400" dirty="0" smtClean="0"/>
              <a:t>Я хочу учиться</a:t>
            </a:r>
            <a:r>
              <a:rPr lang="ru-RU" sz="2400" dirty="0" smtClean="0"/>
              <a:t>!»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          </a:t>
            </a:r>
            <a:r>
              <a:rPr lang="ru-RU" sz="2400" dirty="0" smtClean="0"/>
              <a:t> </a:t>
            </a:r>
            <a:r>
              <a:rPr lang="ru-RU" sz="2400" dirty="0" smtClean="0"/>
              <a:t>«Я очень хочу учиться</a:t>
            </a:r>
            <a:r>
              <a:rPr lang="ru-RU" sz="2400" dirty="0" smtClean="0"/>
              <a:t>!»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          </a:t>
            </a:r>
            <a:r>
              <a:rPr lang="ru-RU" sz="2400" dirty="0" smtClean="0"/>
              <a:t> </a:t>
            </a:r>
            <a:r>
              <a:rPr lang="ru-RU" sz="2400" dirty="0" smtClean="0"/>
              <a:t>«Я готов к работе</a:t>
            </a:r>
            <a:r>
              <a:rPr lang="ru-RU" sz="2400" dirty="0" smtClean="0"/>
              <a:t>!»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         </a:t>
            </a:r>
            <a:r>
              <a:rPr lang="ru-RU" sz="2400" dirty="0" smtClean="0"/>
              <a:t>  </a:t>
            </a:r>
            <a:r>
              <a:rPr lang="ru-RU" sz="2400" dirty="0" smtClean="0"/>
              <a:t>«Я работаю</a:t>
            </a:r>
            <a:r>
              <a:rPr lang="ru-RU" sz="2400" dirty="0" smtClean="0"/>
              <a:t>!»</a:t>
            </a:r>
            <a:endParaRPr lang="ru-RU" sz="2400" dirty="0" smtClean="0"/>
          </a:p>
          <a:p>
            <a:endParaRPr lang="ru-RU" dirty="0"/>
          </a:p>
        </p:txBody>
      </p:sp>
      <p:pic>
        <p:nvPicPr>
          <p:cNvPr id="2355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071942"/>
            <a:ext cx="2428892" cy="25003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571636"/>
          </a:xfrm>
        </p:spPr>
        <p:txBody>
          <a:bodyPr/>
          <a:lstStyle/>
          <a:p>
            <a:r>
              <a:rPr lang="ru-RU" sz="2800" dirty="0" smtClean="0"/>
              <a:t>Приёмы создания условий для возникновения внутренней потребности включения в деятельность («хочу»)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70077"/>
          </a:xfrm>
        </p:spPr>
        <p:txBody>
          <a:bodyPr/>
          <a:lstStyle/>
          <a:p>
            <a:pPr algn="r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         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интеллектуальный марафон;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         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привлекательная цель;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         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прогнозирование;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         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отсроченная отгадка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algn="r">
              <a:buNone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 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проблемная ситуация;</a:t>
            </a:r>
          </a:p>
          <a:p>
            <a:pPr algn="r">
              <a:buNone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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    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рифмованное начало уроков;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/>
            </a:endParaRPr>
          </a:p>
          <a:p>
            <a:pPr algn="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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эпиграф к уроку.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150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071810"/>
            <a:ext cx="4214842" cy="33152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420813"/>
          </a:xfrm>
        </p:spPr>
        <p:txBody>
          <a:bodyPr/>
          <a:lstStyle/>
          <a:p>
            <a:r>
              <a:rPr lang="ru-RU" b="1" dirty="0" smtClean="0"/>
              <a:t>Тема урока: Себестоимость</a:t>
            </a:r>
            <a:br>
              <a:rPr lang="ru-RU" b="1" dirty="0" smtClean="0"/>
            </a:br>
            <a:r>
              <a:rPr lang="ru-RU" b="1" dirty="0" smtClean="0"/>
              <a:t>продукции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14093"/>
          </a:xfrm>
        </p:spPr>
        <p:txBody>
          <a:bodyPr/>
          <a:lstStyle/>
          <a:p>
            <a:pPr algn="r">
              <a:buNone/>
            </a:pPr>
            <a:r>
              <a:rPr lang="ru-RU" i="1" dirty="0" smtClean="0"/>
              <a:t>" Люди становятся богаче не только путем прибавления к тому, </a:t>
            </a:r>
            <a:endParaRPr lang="ru-RU" dirty="0" smtClean="0"/>
          </a:p>
          <a:p>
            <a:pPr algn="r">
              <a:buNone/>
            </a:pPr>
            <a:r>
              <a:rPr lang="ru-RU" i="1" dirty="0" smtClean="0"/>
              <a:t>что у них есть, но и путем……….. " </a:t>
            </a:r>
          </a:p>
          <a:p>
            <a:pPr algn="r">
              <a:buNone/>
            </a:pPr>
            <a:r>
              <a:rPr lang="ru-RU" dirty="0" smtClean="0"/>
              <a:t>(сокращения расходов)</a:t>
            </a:r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i="1" dirty="0" smtClean="0"/>
              <a:t>               </a:t>
            </a:r>
            <a:r>
              <a:rPr lang="ru-RU" dirty="0" smtClean="0"/>
              <a:t>Аристотель</a:t>
            </a:r>
          </a:p>
          <a:p>
            <a:pPr algn="r">
              <a:buNone/>
            </a:pPr>
            <a:r>
              <a:rPr lang="ru-RU" dirty="0" smtClean="0"/>
              <a:t>Древнегреческий ученый,</a:t>
            </a:r>
          </a:p>
          <a:p>
            <a:pPr algn="r">
              <a:buNone/>
            </a:pPr>
            <a:r>
              <a:rPr lang="ru-RU" dirty="0" smtClean="0"/>
              <a:t>мыслитель</a:t>
            </a:r>
          </a:p>
          <a:p>
            <a:pPr algn="r">
              <a:buNone/>
            </a:pPr>
            <a:r>
              <a:rPr lang="ru-RU" i="1" dirty="0" smtClean="0"/>
              <a:t> </a:t>
            </a:r>
            <a:endParaRPr lang="ru-RU" dirty="0" smtClean="0"/>
          </a:p>
          <a:p>
            <a:pPr algn="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урока: Маркетинг в деятельности предприятия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algn="r">
              <a:buNone/>
            </a:pPr>
            <a:r>
              <a:rPr lang="ru-RU" sz="2400" i="1" dirty="0" smtClean="0"/>
              <a:t>"Сбыт - это верхушка маркетингового айсберга..."</a:t>
            </a:r>
            <a:r>
              <a:rPr lang="ru-RU" sz="2400" dirty="0" smtClean="0"/>
              <a:t> </a:t>
            </a:r>
          </a:p>
          <a:p>
            <a:pPr algn="r">
              <a:buNone/>
            </a:pPr>
            <a:r>
              <a:rPr lang="ru-RU" sz="2400" dirty="0" err="1" smtClean="0"/>
              <a:t>Филип</a:t>
            </a:r>
            <a:r>
              <a:rPr lang="ru-RU" sz="2400" dirty="0" smtClean="0"/>
              <a:t> </a:t>
            </a:r>
            <a:r>
              <a:rPr lang="ru-RU" sz="2400" dirty="0" err="1" smtClean="0"/>
              <a:t>Котлер</a:t>
            </a:r>
            <a:endParaRPr lang="ru-RU" sz="2400" dirty="0" smtClean="0"/>
          </a:p>
          <a:p>
            <a:pPr algn="r">
              <a:buNone/>
            </a:pPr>
            <a:r>
              <a:rPr lang="ru-RU" sz="2000" dirty="0" smtClean="0"/>
              <a:t>Профессор международного маркетинга</a:t>
            </a:r>
          </a:p>
          <a:p>
            <a:pPr algn="r">
              <a:buNone/>
            </a:pPr>
            <a:endParaRPr lang="ru-RU" sz="2400" dirty="0" smtClean="0"/>
          </a:p>
          <a:p>
            <a:pPr algn="r">
              <a:buNone/>
            </a:pPr>
            <a:r>
              <a:rPr lang="ru-RU" sz="2400" i="1" dirty="0" smtClean="0"/>
              <a:t>"Можно иметь прекрасную идею, сделать замечательное изобретение. Но тем не менее упустить возможности. А когда вы произвели качественный продукт, необходима изобретательность его сбыта" </a:t>
            </a:r>
          </a:p>
          <a:p>
            <a:pPr algn="r">
              <a:buNone/>
            </a:pPr>
            <a:r>
              <a:rPr lang="ru-RU" sz="2400" dirty="0" err="1" smtClean="0"/>
              <a:t>Акло</a:t>
            </a:r>
            <a:r>
              <a:rPr lang="ru-RU" sz="2400" dirty="0" smtClean="0"/>
              <a:t> </a:t>
            </a:r>
            <a:r>
              <a:rPr lang="ru-RU" sz="2400" dirty="0" err="1" smtClean="0"/>
              <a:t>Морита</a:t>
            </a:r>
            <a:endParaRPr lang="ru-RU" sz="2400" dirty="0" smtClean="0"/>
          </a:p>
          <a:p>
            <a:pPr algn="r">
              <a:buNone/>
            </a:pPr>
            <a:r>
              <a:rPr lang="ru-RU" sz="2000" dirty="0" smtClean="0"/>
              <a:t> Предприниматель, президент фирмы "Сони"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8840"/>
          </a:xfrm>
        </p:spPr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Тема урока: Основные и оборотные фонды предприятия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 dirty="0" smtClean="0"/>
          </a:p>
          <a:p>
            <a:pPr algn="r">
              <a:buNone/>
            </a:pPr>
            <a:endParaRPr lang="ru-RU" sz="2800" i="1" dirty="0" smtClean="0"/>
          </a:p>
          <a:p>
            <a:pPr algn="r">
              <a:buNone/>
            </a:pPr>
            <a:r>
              <a:rPr lang="ru-RU" sz="2800" i="1" dirty="0" smtClean="0"/>
              <a:t> </a:t>
            </a:r>
            <a:r>
              <a:rPr lang="ru-RU" sz="2800" dirty="0" smtClean="0"/>
              <a:t>"</a:t>
            </a:r>
            <a:r>
              <a:rPr lang="ru-RU" sz="2800" i="1" dirty="0" smtClean="0"/>
              <a:t>Великой нацией нас делает</a:t>
            </a:r>
          </a:p>
          <a:p>
            <a:pPr algn="r">
              <a:buNone/>
            </a:pPr>
            <a:r>
              <a:rPr lang="ru-RU" sz="2800" dirty="0" smtClean="0"/>
              <a:t> </a:t>
            </a:r>
            <a:r>
              <a:rPr lang="ru-RU" sz="2800" i="1" dirty="0" smtClean="0"/>
              <a:t>не наше богатство, </a:t>
            </a:r>
            <a:endParaRPr lang="ru-RU" sz="2800" dirty="0" smtClean="0"/>
          </a:p>
          <a:p>
            <a:pPr algn="r">
              <a:buNone/>
            </a:pPr>
            <a:r>
              <a:rPr lang="ru-RU" sz="2800" i="1" dirty="0" smtClean="0"/>
              <a:t>а то, как мы его используем".</a:t>
            </a:r>
            <a:endParaRPr lang="ru-RU" sz="2800" dirty="0" smtClean="0"/>
          </a:p>
          <a:p>
            <a:pPr algn="r">
              <a:buNone/>
            </a:pPr>
            <a:endParaRPr lang="ru-RU" sz="2400" i="1" dirty="0" smtClean="0"/>
          </a:p>
          <a:p>
            <a:pPr algn="r">
              <a:buNone/>
            </a:pPr>
            <a:endParaRPr lang="ru-RU" sz="2400" i="1" dirty="0" smtClean="0"/>
          </a:p>
          <a:p>
            <a:pPr algn="r">
              <a:buNone/>
            </a:pPr>
            <a:r>
              <a:rPr lang="ru-RU" sz="2400" i="1" dirty="0" smtClean="0"/>
              <a:t>Теодор Рузвельт, </a:t>
            </a:r>
          </a:p>
          <a:p>
            <a:pPr algn="r">
              <a:buNone/>
            </a:pPr>
            <a:r>
              <a:rPr lang="ru-RU" sz="2400" i="1" dirty="0" smtClean="0"/>
              <a:t>Американский президент </a:t>
            </a:r>
            <a:endParaRPr lang="ru-RU" sz="2400" dirty="0" smtClean="0"/>
          </a:p>
          <a:p>
            <a:pPr>
              <a:buNone/>
            </a:pPr>
            <a:r>
              <a:rPr lang="ru-RU" sz="2400" i="1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832</TotalTime>
  <Words>551</Words>
  <Application>Microsoft Office PowerPoint</Application>
  <PresentationFormat>Экран (4:3)</PresentationFormat>
  <Paragraphs>151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Лучи</vt:lpstr>
      <vt:lpstr>Слайд 1</vt:lpstr>
      <vt:lpstr>  Мотивация- это  побуждение к действию ради достижения какого-либо результата</vt:lpstr>
      <vt:lpstr>Слайд 3</vt:lpstr>
      <vt:lpstr>Слайд 4</vt:lpstr>
      <vt:lpstr>Этап вызывания исходной мотивации</vt:lpstr>
      <vt:lpstr>Приёмы создания условий для возникновения внутренней потребности включения в деятельность («хочу») </vt:lpstr>
      <vt:lpstr>Тема урока: Себестоимость продукции </vt:lpstr>
      <vt:lpstr>Тема урока: Маркетинг в деятельности предприятия</vt:lpstr>
      <vt:lpstr> Тема урока: Основные и оборотные фонды предприятия</vt:lpstr>
      <vt:lpstr>     Тема урока: Промышленно- производственный персонал предприятия. Заработная плата.      </vt:lpstr>
      <vt:lpstr>Тема урока: Производительность труда</vt:lpstr>
      <vt:lpstr>Тема урока: Предпринимательская деятельность</vt:lpstr>
      <vt:lpstr>Слайд 13</vt:lpstr>
      <vt:lpstr>Слайд 14</vt:lpstr>
      <vt:lpstr>Слайд 15</vt:lpstr>
      <vt:lpstr> Тема урока: Деньги. Происхождение и сущность денег.</vt:lpstr>
      <vt:lpstr>Слайд 17</vt:lpstr>
      <vt:lpstr>Тема урока: Налоговая деятельность</vt:lpstr>
      <vt:lpstr>Слайд 19</vt:lpstr>
      <vt:lpstr>Слайд 20</vt:lpstr>
    </vt:vector>
  </TitlesOfParts>
  <Company>unattend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OEM</dc:creator>
  <cp:lastModifiedBy>PC-108</cp:lastModifiedBy>
  <cp:revision>84</cp:revision>
  <dcterms:created xsi:type="dcterms:W3CDTF">2008-12-15T14:50:31Z</dcterms:created>
  <dcterms:modified xsi:type="dcterms:W3CDTF">2018-06-07T05:55:23Z</dcterms:modified>
</cp:coreProperties>
</file>