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68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2343150"/>
            <a:ext cx="6172200" cy="142077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3752492"/>
            <a:ext cx="6172200" cy="10287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50371" y="832948"/>
            <a:ext cx="1714500" cy="381000"/>
          </a:xfrm>
        </p:spPr>
        <p:txBody>
          <a:bodyPr/>
          <a:lstStyle/>
          <a:p>
            <a:fld id="{8C851527-68BB-4937-8B0F-FA48CE553E8F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469" y="3088246"/>
            <a:ext cx="27432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3650064"/>
            <a:ext cx="641424" cy="48106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4125474"/>
            <a:ext cx="137160" cy="10287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4341114"/>
            <a:ext cx="274320" cy="20574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3371850"/>
            <a:ext cx="365760" cy="2743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3696527"/>
            <a:ext cx="609600" cy="388143"/>
          </a:xfrm>
        </p:spPr>
        <p:txBody>
          <a:bodyPr/>
          <a:lstStyle/>
          <a:p>
            <a:fld id="{58836927-BFB5-4550-8C01-35B9B4AE6FC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51527-68BB-4937-8B0F-FA48CE553E8F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6927-BFB5-4550-8C01-35B9B4AE6F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1676400" cy="4388644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51527-68BB-4937-8B0F-FA48CE553E8F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6927-BFB5-4550-8C01-35B9B4AE6F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7467600" cy="365531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C851527-68BB-4937-8B0F-FA48CE553E8F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8836927-BFB5-4550-8C01-35B9B4AE6FC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171700"/>
            <a:ext cx="6172200" cy="1540193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3757613"/>
            <a:ext cx="6172200" cy="10287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49006" y="830199"/>
            <a:ext cx="1714500" cy="381000"/>
          </a:xfrm>
        </p:spPr>
        <p:txBody>
          <a:bodyPr/>
          <a:lstStyle/>
          <a:p>
            <a:fld id="{8C851527-68BB-4937-8B0F-FA48CE553E8F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656" y="3086100"/>
            <a:ext cx="27432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3650064"/>
            <a:ext cx="641424" cy="48106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4125474"/>
            <a:ext cx="137160" cy="10287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4343400"/>
            <a:ext cx="274320" cy="20574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3359916"/>
            <a:ext cx="365760" cy="2743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3696527"/>
            <a:ext cx="609600" cy="388143"/>
          </a:xfrm>
        </p:spPr>
        <p:txBody>
          <a:bodyPr/>
          <a:lstStyle/>
          <a:p>
            <a:fld id="{58836927-BFB5-4550-8C01-35B9B4AE6FC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51527-68BB-4937-8B0F-FA48CE553E8F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6927-BFB5-4550-8C01-35B9B4AE6FC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3657600" cy="3429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200150"/>
            <a:ext cx="3657600" cy="3429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7543800" cy="85725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51527-68BB-4937-8B0F-FA48CE553E8F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6927-BFB5-4550-8C01-35B9B4AE6FC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1771650"/>
            <a:ext cx="3657600" cy="291465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1771650"/>
            <a:ext cx="3657600" cy="291465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C851527-68BB-4937-8B0F-FA48CE553E8F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8836927-BFB5-4550-8C01-35B9B4AE6FC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51527-68BB-4937-8B0F-FA48CE553E8F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6927-BFB5-4550-8C01-35B9B4AE6F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4160520" y="2343150"/>
            <a:ext cx="473202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05740"/>
            <a:ext cx="1527048" cy="373761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05740"/>
            <a:ext cx="5638800" cy="4745736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C851527-68BB-4937-8B0F-FA48CE553E8F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8836927-BFB5-4550-8C01-35B9B4AE6FCE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4138803" y="2343150"/>
            <a:ext cx="473202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51435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198596"/>
            <a:ext cx="1524000" cy="3717036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C851527-68BB-4937-8B0F-FA48CE553E8F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8836927-BFB5-4550-8C01-35B9B4AE6FCE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7467600" cy="365531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840980" y="763382"/>
            <a:ext cx="150876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C851527-68BB-4937-8B0F-FA48CE553E8F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7390236" y="2757210"/>
            <a:ext cx="24003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4300538"/>
            <a:ext cx="609600" cy="390906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8836927-BFB5-4550-8C01-35B9B4AE6FC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8794" y="750081"/>
            <a:ext cx="6172200" cy="14207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Специальность 09.02.07 Информационные системы и программирование</a:t>
            </a:r>
            <a:endParaRPr lang="ru-RU" dirty="0"/>
          </a:p>
        </p:txBody>
      </p:sp>
      <p:pic>
        <p:nvPicPr>
          <p:cNvPr id="4" name="Рисунок 3" descr="http://www.aspc-edu.ru/information/departments/it/specialty/2017-10-30_09-16-53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7" y="2946800"/>
            <a:ext cx="3788311" cy="1946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Ð¡Ð¼Ð°Ð¹Ð»Ð¸ÐºÐ¸ Ð¶ÐµÐ»Ð°ÑÑ ÑÐ¾ÑÐ¾ÑÐµÐ³Ð¾ Ð´Ð½Ñ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2411015"/>
            <a:ext cx="3914771" cy="14088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err="1" smtClean="0"/>
              <a:t>Исполнитель,Компьютер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D:\СОХРАНЕНО\БНК конспекты\Информатика и ИКТ 1 БУХ 1ЭУ\Лучший программист\КВН\Ребусы\исполнитель.pn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t="5240" b="2620"/>
          <a:stretch>
            <a:fillRect/>
          </a:stretch>
        </p:blipFill>
        <p:spPr bwMode="auto">
          <a:xfrm>
            <a:off x="1000101" y="1232288"/>
            <a:ext cx="6349207" cy="175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СОХРАНЕНО\БНК конспекты\Информатика и ИКТ 1 БУХ 1ЭУ\Лучший программист\КВН\Ребусы\компьютер.png"/>
          <p:cNvPicPr/>
          <p:nvPr/>
        </p:nvPicPr>
        <p:blipFill>
          <a:blip r:embed="rId3" cstate="print"/>
          <a:srcRect t="3502" b="1946"/>
          <a:stretch>
            <a:fillRect/>
          </a:stretch>
        </p:blipFill>
        <p:spPr bwMode="auto">
          <a:xfrm>
            <a:off x="1571605" y="3268271"/>
            <a:ext cx="5457825" cy="1546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Винчестер,</a:t>
            </a:r>
            <a:r>
              <a:rPr lang="ru-RU" dirty="0" smtClean="0"/>
              <a:t> Монитор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D:\СОХРАНЕНО\БНК конспекты\Информатика и ИКТ 1 БУХ 1ЭУ\Лучший программист\КВН\Ребусы\винчестер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t="16849" b="14286"/>
          <a:stretch>
            <a:fillRect/>
          </a:stretch>
        </p:blipFill>
        <p:spPr bwMode="auto">
          <a:xfrm>
            <a:off x="1000100" y="803659"/>
            <a:ext cx="6429420" cy="2089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Рисунок 6" descr="D:\СОХРАНЕНО\БНК конспекты\Информатика и ИКТ 1 БУХ 1ЭУ\Лучший программист\КВН\Ребусы\монитор.png"/>
          <p:cNvPicPr/>
          <p:nvPr/>
        </p:nvPicPr>
        <p:blipFill>
          <a:blip r:embed="rId3" cstate="print"/>
          <a:srcRect t="5058" b="3113"/>
          <a:stretch>
            <a:fillRect/>
          </a:stretch>
        </p:blipFill>
        <p:spPr bwMode="auto">
          <a:xfrm>
            <a:off x="1714481" y="3053957"/>
            <a:ext cx="5457825" cy="150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err="1" smtClean="0"/>
              <a:t>Информация,мышь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D:\СОХРАНЕНО\БНК конспекты\Информатика и ИКТ 1 БУХ 1ЭУ\Лучший программист\КВН\Ребусы\информация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b="4433"/>
          <a:stretch>
            <a:fillRect/>
          </a:stretch>
        </p:blipFill>
        <p:spPr bwMode="auto">
          <a:xfrm>
            <a:off x="1428728" y="1875229"/>
            <a:ext cx="635798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СОХРАНЕНО\БНК конспекты\Информатика и ИКТ 1 БУХ 1ЭУ\Лучший программист\КВН\Ребусы\мышь.png"/>
          <p:cNvPicPr/>
          <p:nvPr/>
        </p:nvPicPr>
        <p:blipFill>
          <a:blip r:embed="rId3" cstate="print"/>
          <a:srcRect t="4669" b="3113"/>
          <a:stretch>
            <a:fillRect/>
          </a:stretch>
        </p:blipFill>
        <p:spPr bwMode="auto">
          <a:xfrm>
            <a:off x="1571605" y="910817"/>
            <a:ext cx="5457825" cy="1508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/>
              <a:t>Память, Передача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D:\СОХРАНЕНО\БНК конспекты\Информатика и ИКТ 1 БУХ 1ЭУ\Лучший программист\КВН\Ребусы\память.pn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t="3524" r="2026" b="4399"/>
          <a:stretch>
            <a:fillRect/>
          </a:stretch>
        </p:blipFill>
        <p:spPr bwMode="auto">
          <a:xfrm>
            <a:off x="1785918" y="1125131"/>
            <a:ext cx="4666012" cy="131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СОХРАНЕНО\БНК конспекты\Информатика и ИКТ 1 БУХ 1ЭУ\Лучший программист\КВН\Ребусы\передача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3" y="2625328"/>
            <a:ext cx="5214974" cy="1553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Обработка, программист</a:t>
            </a:r>
            <a:endParaRPr lang="ru-RU" dirty="0"/>
          </a:p>
        </p:txBody>
      </p:sp>
      <p:pic>
        <p:nvPicPr>
          <p:cNvPr id="4" name="Содержимое 3" descr="D:\СОХРАНЕНО\БНК конспекты\Информатика и ИКТ 1 БУХ 1ЭУ\Лучший программист\КВН\Ребусы\обработка.pn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r="3315" b="4348"/>
          <a:stretch>
            <a:fillRect/>
          </a:stretch>
        </p:blipFill>
        <p:spPr bwMode="auto">
          <a:xfrm>
            <a:off x="1857357" y="1232288"/>
            <a:ext cx="4604623" cy="1366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СОХРАНЕНО\БНК конспекты\Информатика и ИКТ 1 БУХ 1ЭУ\Лучший программист\КВН\Ребусы\программист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1" y="2732486"/>
            <a:ext cx="5114925" cy="17523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500180"/>
            <a:ext cx="7000924" cy="357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7467600" cy="150851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Поздравляем из тебя </a:t>
            </a:r>
            <a:br>
              <a:rPr lang="ru-RU" b="1" dirty="0" smtClean="0"/>
            </a:br>
            <a:r>
              <a:rPr lang="ru-RU" b="1" dirty="0" smtClean="0"/>
              <a:t>получится настоящий</a:t>
            </a:r>
            <a:br>
              <a:rPr lang="ru-RU" b="1" dirty="0" smtClean="0"/>
            </a:br>
            <a:r>
              <a:rPr lang="ru-RU" b="1" dirty="0" smtClean="0"/>
              <a:t> программист!!! 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28662" y="1553758"/>
            <a:ext cx="6996138" cy="3301706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67874"/>
            <a:ext cx="7286676" cy="112514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Квалификация</a:t>
            </a:r>
            <a:r>
              <a:rPr lang="ru-RU" b="1" dirty="0" smtClean="0"/>
              <a:t>: </a:t>
            </a:r>
            <a:r>
              <a:rPr lang="ru-RU" dirty="0" smtClean="0"/>
              <a:t>разработчик </a:t>
            </a:r>
            <a:r>
              <a:rPr lang="ru-RU" dirty="0" err="1" smtClean="0"/>
              <a:t>веб</a:t>
            </a:r>
            <a:r>
              <a:rPr lang="ru-RU" dirty="0" smtClean="0"/>
              <a:t> и </a:t>
            </a:r>
            <a:r>
              <a:rPr lang="ru-RU" dirty="0" err="1" smtClean="0"/>
              <a:t>мультимедийных</a:t>
            </a:r>
            <a:r>
              <a:rPr lang="ru-RU" dirty="0" smtClean="0"/>
              <a:t> приложений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57224" y="1768072"/>
            <a:ext cx="7067576" cy="3087392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Сроки обучения:</a:t>
            </a:r>
            <a:endParaRPr lang="ru-RU" dirty="0" smtClean="0"/>
          </a:p>
          <a:p>
            <a:pPr lvl="0"/>
            <a:r>
              <a:rPr lang="ru-RU" b="1" dirty="0" smtClean="0"/>
              <a:t>на базе 9-ти классов – 3 года 10 </a:t>
            </a:r>
            <a:r>
              <a:rPr lang="ru-RU" b="1" dirty="0" err="1" smtClean="0"/>
              <a:t>мес</a:t>
            </a:r>
            <a:endParaRPr lang="ru-RU" dirty="0" smtClean="0"/>
          </a:p>
          <a:p>
            <a:pPr lvl="0"/>
            <a:r>
              <a:rPr lang="ru-RU" b="1" dirty="0" smtClean="0"/>
              <a:t>на базе 11-ти классов – 2 года 10 </a:t>
            </a:r>
            <a:r>
              <a:rPr lang="ru-RU" b="1" dirty="0" err="1" smtClean="0"/>
              <a:t>мес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018370"/>
            <a:ext cx="7467600" cy="857250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>Специальность 09.02.07 Информационные системы и программирование входит в число наиболее востребованных и перспективных профессий и специальностей СПО в соответствии с мировыми стандартами и передовыми технологиями (ТОП-50).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Как попасть в ИТ сферу женщине, что нужно уметь и какую работу выбрать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3" y="160718"/>
            <a:ext cx="5439851" cy="3194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393023"/>
            <a:ext cx="4286280" cy="3053975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>Места работы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err="1" smtClean="0"/>
              <a:t>Веб-разработчики</a:t>
            </a:r>
            <a:r>
              <a:rPr lang="ru-RU" sz="2700" dirty="0" smtClean="0"/>
              <a:t> могут работать на большие корпорации, маленькие компании или в качестве </a:t>
            </a:r>
            <a:r>
              <a:rPr lang="ru-RU" sz="2700" dirty="0" err="1" smtClean="0"/>
              <a:t>фрилансеров</a:t>
            </a:r>
            <a:r>
              <a:rPr lang="ru-RU" sz="2700" dirty="0" smtClean="0"/>
              <a:t>. Их ждут в web-студии, </a:t>
            </a:r>
            <a:r>
              <a:rPr lang="ru-RU" sz="2700" dirty="0" err="1" smtClean="0"/>
              <a:t>Интернет-компании</a:t>
            </a:r>
            <a:r>
              <a:rPr lang="ru-RU" sz="2700" dirty="0" smtClean="0"/>
              <a:t>, организациях, деятельность которых связана с Интернетом или в любой компании, которая существует в виртуальном пространстве.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Что нужно знать женщине программисту для получения хорошей работы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0563" y="2411015"/>
            <a:ext cx="4140713" cy="2530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 smtClean="0"/>
              <a:t>Обязанности разработчика </a:t>
            </a:r>
            <a:r>
              <a:rPr lang="ru-RU" b="1" dirty="0" err="1" smtClean="0"/>
              <a:t>веб</a:t>
            </a:r>
            <a:r>
              <a:rPr lang="ru-RU" b="1" dirty="0" smtClean="0"/>
              <a:t> и </a:t>
            </a:r>
            <a:r>
              <a:rPr lang="ru-RU" b="1" dirty="0" err="1" smtClean="0"/>
              <a:t>мультимедийных</a:t>
            </a:r>
            <a:r>
              <a:rPr lang="ru-RU" b="1" dirty="0" smtClean="0"/>
              <a:t> приложений</a:t>
            </a:r>
            <a:endParaRPr lang="ru-RU" dirty="0" smtClean="0"/>
          </a:p>
          <a:p>
            <a:r>
              <a:rPr lang="ru-RU" dirty="0" smtClean="0"/>
              <a:t>Основные должностные обязанности разработчика </a:t>
            </a:r>
            <a:r>
              <a:rPr lang="ru-RU" dirty="0" err="1" smtClean="0"/>
              <a:t>веб</a:t>
            </a:r>
            <a:r>
              <a:rPr lang="ru-RU" dirty="0" smtClean="0"/>
              <a:t> и </a:t>
            </a:r>
            <a:r>
              <a:rPr lang="ru-RU" dirty="0" err="1" smtClean="0"/>
              <a:t>мультимедийных</a:t>
            </a:r>
            <a:r>
              <a:rPr lang="ru-RU" dirty="0" smtClean="0"/>
              <a:t> приложений:</a:t>
            </a:r>
          </a:p>
          <a:p>
            <a:pPr lvl="0"/>
            <a:r>
              <a:rPr lang="ru-RU" dirty="0" smtClean="0"/>
              <a:t>проектирование и разработка интерфейсов пользователя;</a:t>
            </a:r>
          </a:p>
          <a:p>
            <a:pPr lvl="0"/>
            <a:r>
              <a:rPr lang="ru-RU" dirty="0" smtClean="0"/>
              <a:t>проектирование и разработка </a:t>
            </a:r>
            <a:r>
              <a:rPr lang="ru-RU" dirty="0" err="1" smtClean="0"/>
              <a:t>веб-приложений</a:t>
            </a:r>
            <a:r>
              <a:rPr lang="ru-RU" dirty="0" smtClean="0"/>
              <a:t>;</a:t>
            </a:r>
          </a:p>
          <a:p>
            <a:pPr lvl="0"/>
            <a:r>
              <a:rPr lang="ru-RU" dirty="0" smtClean="0"/>
              <a:t>оптимизация </a:t>
            </a:r>
            <a:r>
              <a:rPr lang="ru-RU" dirty="0" err="1" smtClean="0"/>
              <a:t>веб-приложений</a:t>
            </a:r>
            <a:r>
              <a:rPr lang="ru-RU" dirty="0" smtClean="0"/>
              <a:t>;</a:t>
            </a:r>
          </a:p>
          <a:p>
            <a:pPr lvl="0"/>
            <a:r>
              <a:rPr lang="ru-RU" dirty="0" smtClean="0"/>
              <a:t>обеспечение безопасности </a:t>
            </a:r>
            <a:r>
              <a:rPr lang="ru-RU" dirty="0" err="1" smtClean="0"/>
              <a:t>веб-приложений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b="1" dirty="0" smtClean="0"/>
              <a:t>По квалификационному уровню, выпускник сможет осуществлять следующие виды деятельности:</a:t>
            </a:r>
            <a:endParaRPr lang="ru-RU" dirty="0" smtClean="0"/>
          </a:p>
          <a:p>
            <a:pPr lvl="0"/>
            <a:r>
              <a:rPr lang="ru-RU" dirty="0" smtClean="0"/>
              <a:t>разрабатывать техническое задание на </a:t>
            </a:r>
            <a:r>
              <a:rPr lang="ru-RU" dirty="0" err="1" smtClean="0"/>
              <a:t>веб-приложение</a:t>
            </a:r>
            <a:r>
              <a:rPr lang="ru-RU" dirty="0" smtClean="0"/>
              <a:t> в соответствии с требованиями заказчика;</a:t>
            </a:r>
          </a:p>
          <a:p>
            <a:pPr lvl="0"/>
            <a:r>
              <a:rPr lang="ru-RU" dirty="0" smtClean="0"/>
              <a:t>разрабатывать </a:t>
            </a:r>
            <a:r>
              <a:rPr lang="ru-RU" dirty="0" err="1" smtClean="0"/>
              <a:t>дизайн-концепции</a:t>
            </a:r>
            <a:r>
              <a:rPr lang="ru-RU" dirty="0" smtClean="0"/>
              <a:t> </a:t>
            </a:r>
            <a:r>
              <a:rPr lang="ru-RU" dirty="0" err="1" smtClean="0"/>
              <a:t>веб-приложений</a:t>
            </a:r>
            <a:r>
              <a:rPr lang="ru-RU" dirty="0" smtClean="0"/>
              <a:t> в соответствии с корпоративным стилем заказчика;</a:t>
            </a:r>
          </a:p>
          <a:p>
            <a:pPr lvl="0"/>
            <a:r>
              <a:rPr lang="ru-RU" dirty="0" smtClean="0"/>
              <a:t>осуществлять разработку дизайна </a:t>
            </a:r>
            <a:r>
              <a:rPr lang="ru-RU" dirty="0" err="1" smtClean="0"/>
              <a:t>веб-приложения</a:t>
            </a:r>
            <a:r>
              <a:rPr lang="ru-RU" dirty="0" smtClean="0"/>
              <a:t> с учетом современных тенденций в области </a:t>
            </a:r>
            <a:r>
              <a:rPr lang="ru-RU" dirty="0" err="1" smtClean="0"/>
              <a:t>веб-разработки</a:t>
            </a:r>
            <a:r>
              <a:rPr lang="ru-RU" dirty="0" smtClean="0"/>
              <a:t> и разрабатывать интерфейс пользователя </a:t>
            </a:r>
            <a:r>
              <a:rPr lang="ru-RU" dirty="0" err="1" smtClean="0"/>
              <a:t>веб-приложений</a:t>
            </a:r>
            <a:r>
              <a:rPr lang="ru-RU" dirty="0" smtClean="0"/>
              <a:t>;</a:t>
            </a:r>
          </a:p>
          <a:p>
            <a:pPr lvl="0"/>
            <a:r>
              <a:rPr lang="ru-RU" dirty="0" smtClean="0"/>
              <a:t>осуществлять техническое сопровождение и восстановление </a:t>
            </a:r>
            <a:r>
              <a:rPr lang="ru-RU" dirty="0" err="1" smtClean="0"/>
              <a:t>веб-приложений</a:t>
            </a:r>
            <a:r>
              <a:rPr lang="ru-RU" dirty="0" smtClean="0"/>
              <a:t>;</a:t>
            </a:r>
          </a:p>
          <a:p>
            <a:pPr lvl="0"/>
            <a:r>
              <a:rPr lang="ru-RU" dirty="0" smtClean="0"/>
              <a:t>производить тестирование разработанного </a:t>
            </a:r>
            <a:r>
              <a:rPr lang="ru-RU" dirty="0" err="1" smtClean="0"/>
              <a:t>веб</a:t>
            </a:r>
            <a:r>
              <a:rPr lang="ru-RU" dirty="0" smtClean="0"/>
              <a:t> приложения;</a:t>
            </a:r>
          </a:p>
          <a:p>
            <a:pPr lvl="0"/>
            <a:r>
              <a:rPr lang="ru-RU" dirty="0" smtClean="0"/>
              <a:t>размещать </a:t>
            </a:r>
            <a:r>
              <a:rPr lang="ru-RU" dirty="0" err="1" smtClean="0"/>
              <a:t>веб-приложения</a:t>
            </a:r>
            <a:r>
              <a:rPr lang="ru-RU" dirty="0" smtClean="0"/>
              <a:t> в сети;</a:t>
            </a:r>
          </a:p>
          <a:p>
            <a:pPr lvl="0"/>
            <a:r>
              <a:rPr lang="ru-RU" dirty="0" smtClean="0"/>
              <a:t>осуществлять сбор статистической информации о работе </a:t>
            </a:r>
            <a:r>
              <a:rPr lang="ru-RU" dirty="0" err="1" smtClean="0"/>
              <a:t>веб-приложения</a:t>
            </a:r>
            <a:r>
              <a:rPr lang="ru-RU" dirty="0" smtClean="0"/>
              <a:t> для анализа эффективности его работы;</a:t>
            </a:r>
          </a:p>
          <a:p>
            <a:pPr lvl="0"/>
            <a:r>
              <a:rPr lang="ru-RU" dirty="0" smtClean="0"/>
              <a:t>осуществлять аудит безопасности </a:t>
            </a:r>
            <a:r>
              <a:rPr lang="ru-RU" dirty="0" err="1" smtClean="0"/>
              <a:t>веб-приложения</a:t>
            </a:r>
            <a:r>
              <a:rPr lang="ru-RU" dirty="0" smtClean="0"/>
              <a:t> в соответствии с регламентами по безопасности;</a:t>
            </a:r>
          </a:p>
          <a:p>
            <a:pPr lvl="0"/>
            <a:r>
              <a:rPr lang="ru-RU" dirty="0" smtClean="0"/>
              <a:t>модернизировать </a:t>
            </a:r>
            <a:r>
              <a:rPr lang="ru-RU" dirty="0" err="1" smtClean="0"/>
              <a:t>веб-приложение</a:t>
            </a:r>
            <a:r>
              <a:rPr lang="ru-RU" dirty="0" smtClean="0"/>
              <a:t> с учетом правил и норм подготовки информации для поисковых систем;</a:t>
            </a:r>
          </a:p>
          <a:p>
            <a:pPr lvl="0"/>
            <a:r>
              <a:rPr lang="ru-RU" dirty="0" smtClean="0"/>
              <a:t>реализовывать мероприятия по продвижению </a:t>
            </a:r>
            <a:r>
              <a:rPr lang="ru-RU" dirty="0" err="1" smtClean="0"/>
              <a:t>веб-приложений</a:t>
            </a:r>
            <a:r>
              <a:rPr lang="ru-RU" dirty="0" smtClean="0"/>
              <a:t> в сети Интернет.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 smtClean="0"/>
              <a:t>и, кроме того, приобретет:</a:t>
            </a:r>
            <a:endParaRPr lang="ru-RU" dirty="0" smtClean="0"/>
          </a:p>
          <a:p>
            <a:pPr lvl="0"/>
            <a:r>
              <a:rPr lang="ru-RU" dirty="0" smtClean="0"/>
              <a:t>опыт разработки алгоритмов обработки данных, баз данных и средств защиты информации;</a:t>
            </a:r>
          </a:p>
          <a:p>
            <a:pPr lvl="0"/>
            <a:r>
              <a:rPr lang="ru-RU" dirty="0" smtClean="0"/>
              <a:t>знание технологии разработки системного, прикладного программного обеспечения и языков программирования (С/С++, С#, </a:t>
            </a:r>
            <a:r>
              <a:rPr lang="ru-RU" dirty="0" err="1" smtClean="0"/>
              <a:t>Java</a:t>
            </a:r>
            <a:r>
              <a:rPr lang="ru-RU" dirty="0" smtClean="0"/>
              <a:t> и др.);</a:t>
            </a:r>
          </a:p>
          <a:p>
            <a:pPr lvl="0"/>
            <a:r>
              <a:rPr lang="ru-RU" dirty="0" smtClean="0"/>
              <a:t>умение производить высокопроизводительные вычисления и работать в облачных сервисах;</a:t>
            </a:r>
          </a:p>
          <a:p>
            <a:pPr lvl="0"/>
            <a:r>
              <a:rPr lang="ru-RU" dirty="0" smtClean="0"/>
              <a:t>опыт управления проектами в сфере ИТ.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35767"/>
            <a:ext cx="4786346" cy="417912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Выпускники специальности могут продолжить учебу</a:t>
            </a:r>
            <a:r>
              <a:rPr lang="ru-RU" sz="2000" b="1" dirty="0" smtClean="0"/>
              <a:t> </a:t>
            </a:r>
            <a:r>
              <a:rPr lang="ru-RU" sz="2000" dirty="0" smtClean="0"/>
              <a:t>в </a:t>
            </a:r>
            <a:r>
              <a:rPr lang="ru-RU" sz="2000" dirty="0" smtClean="0"/>
              <a:t>Сибирском государственном университете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науки и технологий имени академика М.Ф. </a:t>
            </a:r>
            <a:r>
              <a:rPr lang="ru-RU" sz="2000" dirty="0" err="1" smtClean="0"/>
              <a:t>Решетнева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по </a:t>
            </a:r>
            <a:r>
              <a:rPr lang="ru-RU" sz="2000" dirty="0" smtClean="0"/>
              <a:t>данному профилю и получить высшее образование.</a:t>
            </a:r>
            <a:br>
              <a:rPr lang="ru-RU" sz="2000" dirty="0" smtClean="0"/>
            </a:br>
            <a:r>
              <a:rPr lang="ru-RU" sz="2000" b="1" dirty="0" smtClean="0"/>
              <a:t>На время обучения студентам техникума (на базе 9 классов) предоставляется отсрочка от призыва на воинскую службу.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Содержимое 3" descr="Для того что бы получать зарплату побольше, нужно всегда учится и быть в курсе трендов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14943" y="1232288"/>
            <a:ext cx="3296711" cy="217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" name="Picture 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3857634"/>
            <a:ext cx="9144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4018370"/>
            <a:ext cx="7467600" cy="857250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>Процессор, клавиатура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D:\СОХРАНЕНО\БНК конспекты\Информатика и ИКТ 1 БУХ 1ЭУ\Лучший программист\КВН\Ребусы\процессор.pn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t="4669" b="2335"/>
          <a:stretch>
            <a:fillRect/>
          </a:stretch>
        </p:blipFill>
        <p:spPr bwMode="auto">
          <a:xfrm>
            <a:off x="1928795" y="589346"/>
            <a:ext cx="6349207" cy="1771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СОХРАНЕНО\БНК конспекты\Информатика и ИКТ 1 БУХ 1ЭУ\Лучший программист\КВН\Ребусы\клавиатура.png"/>
          <p:cNvPicPr/>
          <p:nvPr/>
        </p:nvPicPr>
        <p:blipFill>
          <a:blip r:embed="rId3" cstate="print"/>
          <a:srcRect t="6226" b="3502"/>
          <a:stretch>
            <a:fillRect/>
          </a:stretch>
        </p:blipFill>
        <p:spPr bwMode="auto">
          <a:xfrm>
            <a:off x="1357290" y="2411015"/>
            <a:ext cx="6357982" cy="1607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14296"/>
            <a:ext cx="1905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136</TotalTime>
  <Words>280</Words>
  <Application>Microsoft Office PowerPoint</Application>
  <PresentationFormat>Экран (16:9)</PresentationFormat>
  <Paragraphs>37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Эркер</vt:lpstr>
      <vt:lpstr>Специальность 09.02.07 Информационные системы и программирование</vt:lpstr>
      <vt:lpstr>    Квалификация: разработчик веб и мультимедийных приложений </vt:lpstr>
      <vt:lpstr>Специальность 09.02.07 Информационные системы и программирование входит в число наиболее востребованных и перспективных профессий и специальностей СПО в соответствии с мировыми стандартами и передовыми технологиями (ТОП-50). </vt:lpstr>
      <vt:lpstr>Места работы Веб-разработчики могут работать на большие корпорации, маленькие компании или в качестве фрилансеров. Их ждут в web-студии, Интернет-компании, организациях, деятельность которых связана с Интернетом или в любой компании, которая существует в виртуальном пространстве. </vt:lpstr>
      <vt:lpstr>Слайд 5</vt:lpstr>
      <vt:lpstr>Слайд 6</vt:lpstr>
      <vt:lpstr>Слайд 7</vt:lpstr>
      <vt:lpstr>Выпускники специальности могут продолжить учебу в Сибирском государственном университете науки и технологий имени академика М.Ф. Решетнева по данному профилю и получить высшее образование. На время обучения студентам техникума (на базе 9 классов) предоставляется отсрочка от призыва на воинскую службу. </vt:lpstr>
      <vt:lpstr>Процессор, клавиатура </vt:lpstr>
      <vt:lpstr>Исполнитель,Компьютер </vt:lpstr>
      <vt:lpstr>Винчестер, Монитор  </vt:lpstr>
      <vt:lpstr>Информация,мышь </vt:lpstr>
      <vt:lpstr>Память, Передача </vt:lpstr>
      <vt:lpstr>Обработка, программист</vt:lpstr>
      <vt:lpstr>Поздравляем из тебя  получится настоящий  программист!!!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Специальность 09.02.07 Информационные системы и программирование</dc:title>
  <dc:creator>PC-308-15</dc:creator>
  <cp:lastModifiedBy>PC-308-15</cp:lastModifiedBy>
  <cp:revision>14</cp:revision>
  <dcterms:created xsi:type="dcterms:W3CDTF">2019-04-05T04:53:29Z</dcterms:created>
  <dcterms:modified xsi:type="dcterms:W3CDTF">2019-04-05T07:09:50Z</dcterms:modified>
</cp:coreProperties>
</file>